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Poppins"/>
      <p:regular r:id="rId18"/>
      <p:bold r:id="rId19"/>
      <p:italic r:id="rId20"/>
      <p:boldItalic r:id="rId21"/>
    </p:embeddedFont>
    <p:embeddedFont>
      <p:font typeface="Poppins SemiBol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oppinsSemiBold-regular.fntdata"/><Relationship Id="rId21" Type="http://schemas.openxmlformats.org/officeDocument/2006/relationships/font" Target="fonts/Poppins-boldItalic.fntdata"/><Relationship Id="rId24" Type="http://schemas.openxmlformats.org/officeDocument/2006/relationships/font" Target="fonts/PoppinsSemiBold-italic.fntdata"/><Relationship Id="rId23" Type="http://schemas.openxmlformats.org/officeDocument/2006/relationships/font" Target="fonts/Poppins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oppinsSemi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721297722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721297722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Ridge and lasso regression prevent overfitting and simplify models by shrinking coefficients. Lasso goes a step further by selecting the most important features, leading to robust models that generalize better to new data. For me the increased performance was 15% but I </a:t>
            </a:r>
            <a:r>
              <a:rPr lang="en"/>
              <a:t>didn't</a:t>
            </a:r>
            <a:r>
              <a:rPr lang="en"/>
              <a:t> not see a significant change between Ridge or lasso nor did I see any exclusion of features with Lasso.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20c5dac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20c5dacb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my next steps I would next go through the same process with my </a:t>
            </a:r>
            <a:r>
              <a:rPr lang="en"/>
              <a:t>categorical</a:t>
            </a:r>
            <a:r>
              <a:rPr lang="en"/>
              <a:t> data. Something I would try out is seeing if it makes any </a:t>
            </a:r>
            <a:r>
              <a:rPr lang="en"/>
              <a:t>difference</a:t>
            </a:r>
            <a:r>
              <a:rPr lang="en"/>
              <a:t> to federate my </a:t>
            </a:r>
            <a:r>
              <a:rPr lang="en"/>
              <a:t>categorical</a:t>
            </a:r>
            <a:r>
              <a:rPr lang="en"/>
              <a:t> and numerical data into one data set before processing or is there greater fit by having them </a:t>
            </a:r>
            <a:r>
              <a:rPr lang="en"/>
              <a:t>separated out as their own data set as I did with categorical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96d4d0dd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96d4d0dd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went from 81 features down to 7 from beginning to end of my process while increasing my RMSE by 35%.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c72a36d4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c72a36d4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20c5dac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20c5dac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96d4d0dd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96d4d0dd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20c5dac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20c5dac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81 Features of all data types. For my initial approach, I intend to primarily concentrate on numerical data, as linear regression is particularly effective in handling this type of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9685e331d_0_17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9685e331d_0_17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one table that has all </a:t>
            </a:r>
            <a:r>
              <a:rPr lang="en"/>
              <a:t>numerical</a:t>
            </a:r>
            <a:r>
              <a:rPr lang="en"/>
              <a:t> values. From there I calculate the percentage of Null and Zero and </a:t>
            </a:r>
            <a:r>
              <a:rPr lang="en"/>
              <a:t>assign a percentage score. Anything over 40 Null or zeros is immediately dropped. This helped me half my numerical features in half. </a:t>
            </a:r>
            <a:br>
              <a:rPr lang="en"/>
            </a:br>
            <a:r>
              <a:rPr lang="en"/>
              <a:t>On the right I am showing some code that loops throught the data dictionary. I want to see what the data type is for each value that is in need of imputation. Because your imputation strategy can change depending on the data type this is valuable information.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72129772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72129772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 the features I want to impute I first needed to understand how the data was distributed. This allowed me to further narrow down my imputation strategy. In this example I am imputing the Basement Finished Sq footage. By understanding the distribution I chose to impute based on the median value. This avoids skewing my imputation towards the highest frequency which was zero.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20c5dacb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20c5dac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testing my first linear regression model I came up with a RSME of 35,773. Meaning I was plus or minus 35K from the actual house price. Or to measure my results a different way my target was on averaged 20% off the actual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Looking at my scatter plot Im near the line with some far off prediction in the upper threshold of house prices.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a starting point.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c72129772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c72129772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Literally</a:t>
            </a:r>
            <a:r>
              <a:rPr lang="en"/>
              <a:t> the almost exact same prediction as before. I did this to test the impact of the scaling methodology. While it did not have any </a:t>
            </a:r>
            <a:r>
              <a:rPr lang="en"/>
              <a:t>significant</a:t>
            </a:r>
            <a:r>
              <a:rPr lang="en"/>
              <a:t> impact on my accuracy it did have some mild impact on the coefficient or the magnitude of relationship between the features and the target.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 interesting to know than anything.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72129772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72129772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time around I chose to reduce my target by </a:t>
            </a:r>
            <a:r>
              <a:rPr lang="en"/>
              <a:t>excluding</a:t>
            </a:r>
            <a:r>
              <a:rPr lang="en"/>
              <a:t> records above and below a </a:t>
            </a:r>
            <a:r>
              <a:rPr lang="en"/>
              <a:t>certain</a:t>
            </a:r>
            <a:r>
              <a:rPr lang="en"/>
              <a:t> threshold. By narrowing the records of both the features and the target I hoped to see some improve of my RMSE/P </a:t>
            </a:r>
            <a:r>
              <a:rPr lang="en"/>
              <a:t>respectively</a:t>
            </a:r>
            <a:r>
              <a:rPr lang="en"/>
              <a:t>. Luckily this small data modification increase my accuracy 20 percent. </a:t>
            </a:r>
            <a:br>
              <a:rPr lang="en"/>
            </a:br>
            <a:br>
              <a:rPr lang="en"/>
            </a:br>
            <a:r>
              <a:rPr lang="en"/>
              <a:t>In QQ plotting I see much tighter alignment between the predicted values and the actual observations, as evidenced by the nearly perfect correspondence along the diagonal line.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337999" y="1010498"/>
            <a:ext cx="6468000" cy="184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464116" y="3184649"/>
            <a:ext cx="4213200" cy="33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2"/>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 name="Google Shape;15;p2"/>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16" name="Google Shape;16;p2"/>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1"/>
          <p:cNvSpPr/>
          <p:nvPr/>
        </p:nvSpPr>
        <p:spPr>
          <a:xfrm rot="-1720418">
            <a:off x="-682332" y="-1060841"/>
            <a:ext cx="4364764" cy="43647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hasCustomPrompt="1" type="title"/>
          </p:nvPr>
        </p:nvSpPr>
        <p:spPr>
          <a:xfrm>
            <a:off x="952225" y="1282765"/>
            <a:ext cx="7234500" cy="133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10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88" name="Google Shape;88;p1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1"/>
          <p:cNvSpPr txBox="1"/>
          <p:nvPr>
            <p:ph idx="1" type="subTitle"/>
          </p:nvPr>
        </p:nvSpPr>
        <p:spPr>
          <a:xfrm>
            <a:off x="2185980" y="2893495"/>
            <a:ext cx="4778700" cy="36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90" name="Google Shape;90;p11"/>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91" name="Google Shape;91;p11"/>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2" name="Google Shape;92;p11"/>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13"/>
          <p:cNvSpPr txBox="1"/>
          <p:nvPr>
            <p:ph type="title"/>
          </p:nvPr>
        </p:nvSpPr>
        <p:spPr>
          <a:xfrm>
            <a:off x="743864"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3"/>
          <p:cNvSpPr txBox="1"/>
          <p:nvPr>
            <p:ph idx="1" type="subTitle"/>
          </p:nvPr>
        </p:nvSpPr>
        <p:spPr>
          <a:xfrm>
            <a:off x="743864"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3"/>
          <p:cNvSpPr txBox="1"/>
          <p:nvPr>
            <p:ph hasCustomPrompt="1" idx="2" type="title"/>
          </p:nvPr>
        </p:nvSpPr>
        <p:spPr>
          <a:xfrm>
            <a:off x="1312814"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9" name="Google Shape;99;p13"/>
          <p:cNvSpPr txBox="1"/>
          <p:nvPr>
            <p:ph idx="3" type="title"/>
          </p:nvPr>
        </p:nvSpPr>
        <p:spPr>
          <a:xfrm>
            <a:off x="2693535"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0" name="Google Shape;100;p13"/>
          <p:cNvSpPr txBox="1"/>
          <p:nvPr>
            <p:ph idx="4" type="subTitle"/>
          </p:nvPr>
        </p:nvSpPr>
        <p:spPr>
          <a:xfrm>
            <a:off x="2693535"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13"/>
          <p:cNvSpPr txBox="1"/>
          <p:nvPr>
            <p:ph hasCustomPrompt="1" idx="5" type="title"/>
          </p:nvPr>
        </p:nvSpPr>
        <p:spPr>
          <a:xfrm>
            <a:off x="3262485" y="2236761"/>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2" name="Google Shape;102;p13"/>
          <p:cNvSpPr txBox="1"/>
          <p:nvPr>
            <p:ph idx="6" type="title"/>
          </p:nvPr>
        </p:nvSpPr>
        <p:spPr>
          <a:xfrm>
            <a:off x="4643207"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3" name="Google Shape;103;p13"/>
          <p:cNvSpPr txBox="1"/>
          <p:nvPr>
            <p:ph idx="7" type="subTitle"/>
          </p:nvPr>
        </p:nvSpPr>
        <p:spPr>
          <a:xfrm>
            <a:off x="4643207"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3"/>
          <p:cNvSpPr txBox="1"/>
          <p:nvPr>
            <p:ph hasCustomPrompt="1" idx="8" type="title"/>
          </p:nvPr>
        </p:nvSpPr>
        <p:spPr>
          <a:xfrm>
            <a:off x="5212157"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5" name="Google Shape;105;p13"/>
          <p:cNvSpPr txBox="1"/>
          <p:nvPr>
            <p:ph idx="9" type="title"/>
          </p:nvPr>
        </p:nvSpPr>
        <p:spPr>
          <a:xfrm>
            <a:off x="6592879" y="3002206"/>
            <a:ext cx="1801800" cy="54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3"/>
          <p:cNvSpPr txBox="1"/>
          <p:nvPr>
            <p:ph idx="13" type="subTitle"/>
          </p:nvPr>
        </p:nvSpPr>
        <p:spPr>
          <a:xfrm>
            <a:off x="6592879" y="3608820"/>
            <a:ext cx="1801800" cy="54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13"/>
          <p:cNvSpPr txBox="1"/>
          <p:nvPr>
            <p:ph hasCustomPrompt="1" idx="14" type="title"/>
          </p:nvPr>
        </p:nvSpPr>
        <p:spPr>
          <a:xfrm>
            <a:off x="7161829" y="2236611"/>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8" name="Google Shape;108;p13"/>
          <p:cNvSpPr txBox="1"/>
          <p:nvPr>
            <p:ph idx="15"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 name="Google Shape;109;p13"/>
          <p:cNvSpPr txBox="1"/>
          <p:nvPr>
            <p:ph idx="16"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13"/>
          <p:cNvSpPr txBox="1"/>
          <p:nvPr>
            <p:ph idx="17"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111" name="Google Shape;111;p1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12" name="Google Shape;112;p13"/>
          <p:cNvSpPr/>
          <p:nvPr/>
        </p:nvSpPr>
        <p:spPr>
          <a:xfrm flipH="1" rot="-5400000">
            <a:off x="8505743"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8">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4"/>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16" name="Google Shape;116;p1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17" name="Google Shape;117;p1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8" name="Google Shape;118;p1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19" name="Google Shape;119;p14"/>
          <p:cNvSpPr txBox="1"/>
          <p:nvPr>
            <p:ph type="title"/>
          </p:nvPr>
        </p:nvSpPr>
        <p:spPr>
          <a:xfrm>
            <a:off x="2905609" y="3153844"/>
            <a:ext cx="3330000" cy="37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20" name="Google Shape;120;p14"/>
          <p:cNvSpPr txBox="1"/>
          <p:nvPr>
            <p:ph idx="3" type="subTitle"/>
          </p:nvPr>
        </p:nvSpPr>
        <p:spPr>
          <a:xfrm>
            <a:off x="1973550" y="1015439"/>
            <a:ext cx="5196900" cy="178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6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15"/>
          <p:cNvSpPr/>
          <p:nvPr/>
        </p:nvSpPr>
        <p:spPr>
          <a:xfrm rot="-9307502">
            <a:off x="4083576" y="-1422744"/>
            <a:ext cx="5772640" cy="577264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24" name="Google Shape;124;p1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25" name="Google Shape;125;p1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1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7" name="Google Shape;127;p1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8" name="Google Shape;128;p15"/>
          <p:cNvSpPr txBox="1"/>
          <p:nvPr>
            <p:ph idx="3" type="subTitle"/>
          </p:nvPr>
        </p:nvSpPr>
        <p:spPr>
          <a:xfrm>
            <a:off x="1924825" y="1965824"/>
            <a:ext cx="27102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15"/>
          <p:cNvSpPr txBox="1"/>
          <p:nvPr>
            <p:ph idx="4" type="subTitle"/>
          </p:nvPr>
        </p:nvSpPr>
        <p:spPr>
          <a:xfrm>
            <a:off x="1924826" y="1572225"/>
            <a:ext cx="271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30" name="Google Shape;130;p15"/>
          <p:cNvSpPr txBox="1"/>
          <p:nvPr>
            <p:ph idx="5" type="subTitle"/>
          </p:nvPr>
        </p:nvSpPr>
        <p:spPr>
          <a:xfrm>
            <a:off x="1924825" y="3213463"/>
            <a:ext cx="2710200" cy="7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5"/>
          <p:cNvSpPr txBox="1"/>
          <p:nvPr>
            <p:ph idx="6" type="subTitle"/>
          </p:nvPr>
        </p:nvSpPr>
        <p:spPr>
          <a:xfrm>
            <a:off x="1924826" y="2819869"/>
            <a:ext cx="2710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6"/>
          <p:cNvSpPr/>
          <p:nvPr/>
        </p:nvSpPr>
        <p:spPr>
          <a:xfrm flipH="1" rot="-8320963">
            <a:off x="-713761" y="1910676"/>
            <a:ext cx="4603862" cy="4603862"/>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35" name="Google Shape;135;p1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36" name="Google Shape;136;p1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7" name="Google Shape;137;p1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8" name="Google Shape;138;p1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9" name="Google Shape;139;p16"/>
          <p:cNvSpPr txBox="1"/>
          <p:nvPr>
            <p:ph idx="3" type="title"/>
          </p:nvPr>
        </p:nvSpPr>
        <p:spPr>
          <a:xfrm>
            <a:off x="1547950" y="1576996"/>
            <a:ext cx="2903100" cy="37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0" name="Google Shape;140;p16"/>
          <p:cNvSpPr txBox="1"/>
          <p:nvPr>
            <p:ph idx="4" type="subTitle"/>
          </p:nvPr>
        </p:nvSpPr>
        <p:spPr>
          <a:xfrm>
            <a:off x="1547950" y="1954276"/>
            <a:ext cx="2903100" cy="74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6"/>
          <p:cNvSpPr txBox="1"/>
          <p:nvPr>
            <p:ph idx="5" type="title"/>
          </p:nvPr>
        </p:nvSpPr>
        <p:spPr>
          <a:xfrm>
            <a:off x="4692950" y="2924422"/>
            <a:ext cx="2903100" cy="37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2" name="Google Shape;142;p16"/>
          <p:cNvSpPr txBox="1"/>
          <p:nvPr>
            <p:ph idx="6" type="subTitle"/>
          </p:nvPr>
        </p:nvSpPr>
        <p:spPr>
          <a:xfrm>
            <a:off x="4692950" y="3301702"/>
            <a:ext cx="2903100" cy="74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5">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7"/>
          <p:cNvSpPr/>
          <p:nvPr/>
        </p:nvSpPr>
        <p:spPr>
          <a:xfrm rot="-7618588">
            <a:off x="5402485" y="-183540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46" name="Google Shape;146;p1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47" name="Google Shape;147;p1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8" name="Google Shape;148;p1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49" name="Google Shape;149;p1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0" name="Google Shape;150;p17"/>
          <p:cNvSpPr txBox="1"/>
          <p:nvPr>
            <p:ph idx="3" type="subTitle"/>
          </p:nvPr>
        </p:nvSpPr>
        <p:spPr>
          <a:xfrm>
            <a:off x="711850" y="1241075"/>
            <a:ext cx="3686100" cy="31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51" name="Google Shape;151;p17"/>
          <p:cNvSpPr txBox="1"/>
          <p:nvPr>
            <p:ph idx="4" type="subTitle"/>
          </p:nvPr>
        </p:nvSpPr>
        <p:spPr>
          <a:xfrm>
            <a:off x="4745950" y="1241075"/>
            <a:ext cx="3686100" cy="31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7">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18"/>
          <p:cNvSpPr/>
          <p:nvPr/>
        </p:nvSpPr>
        <p:spPr>
          <a:xfrm rot="5400000">
            <a:off x="-1490132" y="2254808"/>
            <a:ext cx="2203200" cy="2203200"/>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8880129">
            <a:off x="7060004" y="-912422"/>
            <a:ext cx="3144441" cy="3144441"/>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56" name="Google Shape;156;p1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57" name="Google Shape;157;p1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8" name="Google Shape;158;p1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59" name="Google Shape;159;p1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0" name="Google Shape;160;p18"/>
          <p:cNvSpPr txBox="1"/>
          <p:nvPr>
            <p:ph idx="3" type="subTitle"/>
          </p:nvPr>
        </p:nvSpPr>
        <p:spPr>
          <a:xfrm>
            <a:off x="8071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8"/>
          <p:cNvSpPr txBox="1"/>
          <p:nvPr>
            <p:ph idx="4" type="subTitle"/>
          </p:nvPr>
        </p:nvSpPr>
        <p:spPr>
          <a:xfrm>
            <a:off x="8071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2" name="Google Shape;162;p18"/>
          <p:cNvSpPr txBox="1"/>
          <p:nvPr>
            <p:ph idx="5" type="subTitle"/>
          </p:nvPr>
        </p:nvSpPr>
        <p:spPr>
          <a:xfrm>
            <a:off x="34939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8"/>
          <p:cNvSpPr txBox="1"/>
          <p:nvPr>
            <p:ph idx="6" type="subTitle"/>
          </p:nvPr>
        </p:nvSpPr>
        <p:spPr>
          <a:xfrm>
            <a:off x="34939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4" name="Google Shape;164;p18"/>
          <p:cNvSpPr txBox="1"/>
          <p:nvPr>
            <p:ph idx="7" type="subTitle"/>
          </p:nvPr>
        </p:nvSpPr>
        <p:spPr>
          <a:xfrm>
            <a:off x="6180725" y="3825398"/>
            <a:ext cx="2145600" cy="52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18"/>
          <p:cNvSpPr txBox="1"/>
          <p:nvPr>
            <p:ph idx="8" type="subTitle"/>
          </p:nvPr>
        </p:nvSpPr>
        <p:spPr>
          <a:xfrm>
            <a:off x="6180731" y="3375748"/>
            <a:ext cx="214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9"/>
          <p:cNvSpPr/>
          <p:nvPr/>
        </p:nvSpPr>
        <p:spPr>
          <a:xfrm flipH="1" rot="-2161599">
            <a:off x="-1871217" y="-1507659"/>
            <a:ext cx="3498019" cy="3497842"/>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69" name="Google Shape;169;p1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70" name="Google Shape;170;p1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1" name="Google Shape;171;p1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72" name="Google Shape;172;p19"/>
          <p:cNvSpPr txBox="1"/>
          <p:nvPr>
            <p:ph idx="3" type="subTitle"/>
          </p:nvPr>
        </p:nvSpPr>
        <p:spPr>
          <a:xfrm>
            <a:off x="5220200" y="1803304"/>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19"/>
          <p:cNvSpPr txBox="1"/>
          <p:nvPr>
            <p:ph type="title"/>
          </p:nvPr>
        </p:nvSpPr>
        <p:spPr>
          <a:xfrm>
            <a:off x="5220200" y="1401875"/>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4" name="Google Shape;174;p19"/>
          <p:cNvSpPr txBox="1"/>
          <p:nvPr>
            <p:ph hasCustomPrompt="1" idx="4" type="title"/>
          </p:nvPr>
        </p:nvSpPr>
        <p:spPr>
          <a:xfrm>
            <a:off x="4277325" y="1401856"/>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5" name="Google Shape;175;p19"/>
          <p:cNvSpPr txBox="1"/>
          <p:nvPr>
            <p:ph idx="5" type="subTitle"/>
          </p:nvPr>
        </p:nvSpPr>
        <p:spPr>
          <a:xfrm>
            <a:off x="5220200" y="2853058"/>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9"/>
          <p:cNvSpPr txBox="1"/>
          <p:nvPr>
            <p:ph idx="6" type="title"/>
          </p:nvPr>
        </p:nvSpPr>
        <p:spPr>
          <a:xfrm>
            <a:off x="5220200" y="2451627"/>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77" name="Google Shape;177;p19"/>
          <p:cNvSpPr txBox="1"/>
          <p:nvPr>
            <p:ph hasCustomPrompt="1" idx="7" type="title"/>
          </p:nvPr>
        </p:nvSpPr>
        <p:spPr>
          <a:xfrm>
            <a:off x="4277325" y="2451610"/>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solidFill>
                  <a:schemeClr val="accent2"/>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8" name="Google Shape;178;p19"/>
          <p:cNvSpPr txBox="1"/>
          <p:nvPr>
            <p:ph idx="8" type="subTitle"/>
          </p:nvPr>
        </p:nvSpPr>
        <p:spPr>
          <a:xfrm>
            <a:off x="5220200" y="3902813"/>
            <a:ext cx="3056400" cy="49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9" type="title"/>
          </p:nvPr>
        </p:nvSpPr>
        <p:spPr>
          <a:xfrm>
            <a:off x="5220200" y="3501376"/>
            <a:ext cx="16242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0" name="Google Shape;180;p19"/>
          <p:cNvSpPr txBox="1"/>
          <p:nvPr>
            <p:ph hasCustomPrompt="1" idx="13" type="title"/>
          </p:nvPr>
        </p:nvSpPr>
        <p:spPr>
          <a:xfrm>
            <a:off x="4277325" y="3501365"/>
            <a:ext cx="807000" cy="498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81" name="Google Shape;181;p19"/>
          <p:cNvSpPr txBox="1"/>
          <p:nvPr>
            <p:ph idx="14"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20"/>
          <p:cNvSpPr/>
          <p:nvPr/>
        </p:nvSpPr>
        <p:spPr>
          <a:xfrm flipH="1" rot="8698870">
            <a:off x="-1140220" y="-1484967"/>
            <a:ext cx="4621452" cy="4621452"/>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85" name="Google Shape;185;p20"/>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186" name="Google Shape;186;p20"/>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7" name="Google Shape;187;p20"/>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88" name="Google Shape;188;p20"/>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9" name="Google Shape;189;p20"/>
          <p:cNvSpPr txBox="1"/>
          <p:nvPr>
            <p:ph idx="3" type="subTitle"/>
          </p:nvPr>
        </p:nvSpPr>
        <p:spPr>
          <a:xfrm>
            <a:off x="960576" y="2153825"/>
            <a:ext cx="2190300" cy="49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0"/>
          <p:cNvSpPr txBox="1"/>
          <p:nvPr>
            <p:ph idx="4" type="subTitle"/>
          </p:nvPr>
        </p:nvSpPr>
        <p:spPr>
          <a:xfrm>
            <a:off x="960589" y="1704175"/>
            <a:ext cx="21903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1" name="Google Shape;191;p20"/>
          <p:cNvSpPr txBox="1"/>
          <p:nvPr>
            <p:ph idx="5" type="subTitle"/>
          </p:nvPr>
        </p:nvSpPr>
        <p:spPr>
          <a:xfrm>
            <a:off x="5993124" y="2153825"/>
            <a:ext cx="2190300" cy="4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0"/>
          <p:cNvSpPr txBox="1"/>
          <p:nvPr>
            <p:ph idx="6" type="subTitle"/>
          </p:nvPr>
        </p:nvSpPr>
        <p:spPr>
          <a:xfrm>
            <a:off x="5993117" y="1704175"/>
            <a:ext cx="21903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3" name="Google Shape;193;p20"/>
          <p:cNvSpPr txBox="1"/>
          <p:nvPr>
            <p:ph idx="7" type="subTitle"/>
          </p:nvPr>
        </p:nvSpPr>
        <p:spPr>
          <a:xfrm>
            <a:off x="960576" y="3530525"/>
            <a:ext cx="2190300" cy="49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0"/>
          <p:cNvSpPr txBox="1"/>
          <p:nvPr>
            <p:ph idx="8" type="subTitle"/>
          </p:nvPr>
        </p:nvSpPr>
        <p:spPr>
          <a:xfrm>
            <a:off x="960589" y="3080875"/>
            <a:ext cx="21903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5" name="Google Shape;195;p20"/>
          <p:cNvSpPr txBox="1"/>
          <p:nvPr>
            <p:ph idx="9" type="subTitle"/>
          </p:nvPr>
        </p:nvSpPr>
        <p:spPr>
          <a:xfrm>
            <a:off x="5993124" y="3530525"/>
            <a:ext cx="2190300" cy="4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0"/>
          <p:cNvSpPr txBox="1"/>
          <p:nvPr>
            <p:ph idx="13" type="subTitle"/>
          </p:nvPr>
        </p:nvSpPr>
        <p:spPr>
          <a:xfrm>
            <a:off x="5993117" y="3080875"/>
            <a:ext cx="21903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rot="-908231">
            <a:off x="-659279" y="-1163274"/>
            <a:ext cx="3029514" cy="302951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713075" y="2179717"/>
            <a:ext cx="72345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713075" y="3326963"/>
            <a:ext cx="4616400" cy="33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txBox="1"/>
          <p:nvPr>
            <p:ph hasCustomPrompt="1" idx="2" type="title"/>
          </p:nvPr>
        </p:nvSpPr>
        <p:spPr>
          <a:xfrm>
            <a:off x="784175" y="1067386"/>
            <a:ext cx="1027200" cy="77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45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3" name="Google Shape;23;p3"/>
          <p:cNvSpPr txBox="1"/>
          <p:nvPr>
            <p:ph idx="3"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 name="Google Shape;24;p3"/>
          <p:cNvSpPr txBox="1"/>
          <p:nvPr>
            <p:ph idx="4"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25" name="Google Shape;25;p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6" name="Google Shape;26;p3"/>
          <p:cNvSpPr/>
          <p:nvPr/>
        </p:nvSpPr>
        <p:spPr>
          <a:xfrm rot="-8701193">
            <a:off x="6244336" y="-1138937"/>
            <a:ext cx="4261178" cy="4261178"/>
          </a:xfrm>
          <a:prstGeom prst="ellipse">
            <a:avLst/>
          </a:prstGeom>
          <a:gradFill>
            <a:gsLst>
              <a:gs pos="0">
                <a:srgbClr val="FFFFFF">
                  <a:alpha val="0"/>
                  <a:alpha val="20540"/>
                </a:srgbClr>
              </a:gs>
              <a:gs pos="100000">
                <a:srgbClr val="CC527A">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21"/>
          <p:cNvSpPr/>
          <p:nvPr/>
        </p:nvSpPr>
        <p:spPr>
          <a:xfrm flipH="1" rot="-8590643">
            <a:off x="7212872" y="-1096737"/>
            <a:ext cx="3272101" cy="3272101"/>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00" name="Google Shape;200;p21"/>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01" name="Google Shape;201;p21"/>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2" name="Google Shape;202;p21"/>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03" name="Google Shape;203;p21"/>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21"/>
          <p:cNvSpPr txBox="1"/>
          <p:nvPr>
            <p:ph idx="3" type="subTitle"/>
          </p:nvPr>
        </p:nvSpPr>
        <p:spPr>
          <a:xfrm>
            <a:off x="873625"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1"/>
          <p:cNvSpPr txBox="1"/>
          <p:nvPr>
            <p:ph idx="4" type="subTitle"/>
          </p:nvPr>
        </p:nvSpPr>
        <p:spPr>
          <a:xfrm>
            <a:off x="873625"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6" name="Google Shape;206;p21"/>
          <p:cNvSpPr txBox="1"/>
          <p:nvPr>
            <p:ph idx="5" type="subTitle"/>
          </p:nvPr>
        </p:nvSpPr>
        <p:spPr>
          <a:xfrm>
            <a:off x="3479978"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1"/>
          <p:cNvSpPr txBox="1"/>
          <p:nvPr>
            <p:ph idx="6" type="subTitle"/>
          </p:nvPr>
        </p:nvSpPr>
        <p:spPr>
          <a:xfrm>
            <a:off x="3479978"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8" name="Google Shape;208;p21"/>
          <p:cNvSpPr txBox="1"/>
          <p:nvPr>
            <p:ph idx="7" type="subTitle"/>
          </p:nvPr>
        </p:nvSpPr>
        <p:spPr>
          <a:xfrm>
            <a:off x="6086325" y="2331862"/>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1"/>
          <p:cNvSpPr txBox="1"/>
          <p:nvPr>
            <p:ph idx="8" type="subTitle"/>
          </p:nvPr>
        </p:nvSpPr>
        <p:spPr>
          <a:xfrm>
            <a:off x="6086325" y="1989475"/>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0" name="Google Shape;210;p21"/>
          <p:cNvSpPr txBox="1"/>
          <p:nvPr>
            <p:ph idx="9" type="subTitle"/>
          </p:nvPr>
        </p:nvSpPr>
        <p:spPr>
          <a:xfrm>
            <a:off x="873625"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1"/>
          <p:cNvSpPr txBox="1"/>
          <p:nvPr>
            <p:ph idx="13" type="subTitle"/>
          </p:nvPr>
        </p:nvSpPr>
        <p:spPr>
          <a:xfrm>
            <a:off x="873625"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2" name="Google Shape;212;p21"/>
          <p:cNvSpPr txBox="1"/>
          <p:nvPr>
            <p:ph idx="14" type="subTitle"/>
          </p:nvPr>
        </p:nvSpPr>
        <p:spPr>
          <a:xfrm>
            <a:off x="3479978"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1"/>
          <p:cNvSpPr txBox="1"/>
          <p:nvPr>
            <p:ph idx="15" type="subTitle"/>
          </p:nvPr>
        </p:nvSpPr>
        <p:spPr>
          <a:xfrm>
            <a:off x="3479978"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4" name="Google Shape;214;p21"/>
          <p:cNvSpPr txBox="1"/>
          <p:nvPr>
            <p:ph idx="16" type="subTitle"/>
          </p:nvPr>
        </p:nvSpPr>
        <p:spPr>
          <a:xfrm>
            <a:off x="6086325" y="3946838"/>
            <a:ext cx="2190300" cy="50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1"/>
          <p:cNvSpPr txBox="1"/>
          <p:nvPr>
            <p:ph idx="17" type="subTitle"/>
          </p:nvPr>
        </p:nvSpPr>
        <p:spPr>
          <a:xfrm>
            <a:off x="6086325" y="3604499"/>
            <a:ext cx="21903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2"/>
          <p:cNvSpPr/>
          <p:nvPr/>
        </p:nvSpPr>
        <p:spPr>
          <a:xfrm rot="-7618577">
            <a:off x="5309991" y="-2272309"/>
            <a:ext cx="4782668" cy="4782668"/>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19" name="Google Shape;219;p22"/>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20" name="Google Shape;220;p22"/>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21" name="Google Shape;221;p22"/>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22" name="Google Shape;222;p22"/>
          <p:cNvSpPr txBox="1"/>
          <p:nvPr>
            <p:ph hasCustomPrompt="1" type="title"/>
          </p:nvPr>
        </p:nvSpPr>
        <p:spPr>
          <a:xfrm>
            <a:off x="2762080" y="2587624"/>
            <a:ext cx="36303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3" name="Google Shape;223;p22"/>
          <p:cNvSpPr txBox="1"/>
          <p:nvPr>
            <p:ph idx="3" type="subTitle"/>
          </p:nvPr>
        </p:nvSpPr>
        <p:spPr>
          <a:xfrm>
            <a:off x="3004480" y="3553383"/>
            <a:ext cx="31455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4" name="Google Shape;224;p22"/>
          <p:cNvSpPr txBox="1"/>
          <p:nvPr>
            <p:ph hasCustomPrompt="1" idx="4" type="title"/>
          </p:nvPr>
        </p:nvSpPr>
        <p:spPr>
          <a:xfrm>
            <a:off x="758555" y="657551"/>
            <a:ext cx="36318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5" name="Google Shape;225;p22"/>
          <p:cNvSpPr txBox="1"/>
          <p:nvPr>
            <p:ph idx="5" type="subTitle"/>
          </p:nvPr>
        </p:nvSpPr>
        <p:spPr>
          <a:xfrm>
            <a:off x="1002305" y="1619632"/>
            <a:ext cx="31443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6" name="Google Shape;226;p22"/>
          <p:cNvSpPr txBox="1"/>
          <p:nvPr>
            <p:ph hasCustomPrompt="1" idx="6" type="title"/>
          </p:nvPr>
        </p:nvSpPr>
        <p:spPr>
          <a:xfrm>
            <a:off x="4764105" y="657551"/>
            <a:ext cx="3631800" cy="748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27" name="Google Shape;227;p22"/>
          <p:cNvSpPr txBox="1"/>
          <p:nvPr>
            <p:ph idx="7" type="subTitle"/>
          </p:nvPr>
        </p:nvSpPr>
        <p:spPr>
          <a:xfrm>
            <a:off x="5007855" y="1619632"/>
            <a:ext cx="3144300" cy="307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23"/>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31" name="Google Shape;231;p23"/>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32" name="Google Shape;232;p23"/>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3" name="Google Shape;233;p23"/>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34" name="Google Shape;234;p23"/>
          <p:cNvSpPr txBox="1"/>
          <p:nvPr>
            <p:ph type="title"/>
          </p:nvPr>
        </p:nvSpPr>
        <p:spPr>
          <a:xfrm>
            <a:off x="5043426" y="1371816"/>
            <a:ext cx="2715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23"/>
          <p:cNvSpPr txBox="1"/>
          <p:nvPr>
            <p:ph idx="3" type="subTitle"/>
          </p:nvPr>
        </p:nvSpPr>
        <p:spPr>
          <a:xfrm>
            <a:off x="5043425" y="2062975"/>
            <a:ext cx="2715900" cy="117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0">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4"/>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39" name="Google Shape;239;p2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40" name="Google Shape;240;p24"/>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1" name="Google Shape;241;p24"/>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42" name="Google Shape;242;p24"/>
          <p:cNvSpPr txBox="1"/>
          <p:nvPr>
            <p:ph type="title"/>
          </p:nvPr>
        </p:nvSpPr>
        <p:spPr>
          <a:xfrm>
            <a:off x="1154210" y="1372984"/>
            <a:ext cx="26982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3" name="Google Shape;243;p24"/>
          <p:cNvSpPr txBox="1"/>
          <p:nvPr>
            <p:ph idx="3" type="subTitle"/>
          </p:nvPr>
        </p:nvSpPr>
        <p:spPr>
          <a:xfrm>
            <a:off x="1154207" y="2061834"/>
            <a:ext cx="2698200" cy="117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6">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Google Shape;245;p25"/>
          <p:cNvSpPr/>
          <p:nvPr/>
        </p:nvSpPr>
        <p:spPr>
          <a:xfrm flipH="1" rot="1720310">
            <a:off x="5434280" y="-1488977"/>
            <a:ext cx="4828341" cy="4828077"/>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47" name="Google Shape;247;p2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48" name="Google Shape;248;p25"/>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9" name="Google Shape;249;p25"/>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50" name="Google Shape;250;p2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1" name="Google Shape;251;p25"/>
          <p:cNvSpPr txBox="1"/>
          <p:nvPr>
            <p:ph idx="3" type="subTitle"/>
          </p:nvPr>
        </p:nvSpPr>
        <p:spPr>
          <a:xfrm>
            <a:off x="711850" y="3181751"/>
            <a:ext cx="3261300" cy="9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2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55" name="Google Shape;255;p2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6" name="Google Shape;256;p2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57" name="Google Shape;257;p26"/>
          <p:cNvSpPr txBox="1"/>
          <p:nvPr>
            <p:ph type="title"/>
          </p:nvPr>
        </p:nvSpPr>
        <p:spPr>
          <a:xfrm>
            <a:off x="4572000" y="1302085"/>
            <a:ext cx="3859200" cy="11115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8" name="Google Shape;258;p26"/>
          <p:cNvSpPr txBox="1"/>
          <p:nvPr>
            <p:ph idx="3" type="subTitle"/>
          </p:nvPr>
        </p:nvSpPr>
        <p:spPr>
          <a:xfrm>
            <a:off x="4571625" y="2475001"/>
            <a:ext cx="3859200" cy="8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9" name="Google Shape;259;p26"/>
          <p:cNvSpPr/>
          <p:nvPr/>
        </p:nvSpPr>
        <p:spPr>
          <a:xfrm flipH="1" rot="-9900482">
            <a:off x="6455460" y="-1317364"/>
            <a:ext cx="2852907" cy="2852907"/>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3">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27"/>
          <p:cNvSpPr/>
          <p:nvPr/>
        </p:nvSpPr>
        <p:spPr>
          <a:xfrm flipH="1" rot="9635485">
            <a:off x="-985924" y="-1106854"/>
            <a:ext cx="4092357" cy="4092357"/>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flipH="1" rot="-8672539">
            <a:off x="7113744" y="-1249177"/>
            <a:ext cx="3272014" cy="3272014"/>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64" name="Google Shape;264;p2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65" name="Google Shape;265;p2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6" name="Google Shape;266;p2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67" name="Google Shape;267;p2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2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70" name="Google Shape;270;p2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271" name="Google Shape;271;p2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2" name="Google Shape;272;p2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73" name="Google Shape;273;p28"/>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4" name="Google Shape;274;p28"/>
          <p:cNvSpPr/>
          <p:nvPr/>
        </p:nvSpPr>
        <p:spPr>
          <a:xfrm flipH="1">
            <a:off x="5738019" y="-1881603"/>
            <a:ext cx="2778300" cy="2778000"/>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2">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29"/>
          <p:cNvSpPr/>
          <p:nvPr/>
        </p:nvSpPr>
        <p:spPr>
          <a:xfrm flipH="1" rot="7618588">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78" name="Google Shape;278;p2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9" name="Google Shape;279;p2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280" name="Google Shape;280;p29"/>
          <p:cNvSpPr txBox="1"/>
          <p:nvPr>
            <p:ph type="title"/>
          </p:nvPr>
        </p:nvSpPr>
        <p:spPr>
          <a:xfrm>
            <a:off x="1669166" y="724520"/>
            <a:ext cx="5804100" cy="76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5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1" name="Google Shape;281;p29"/>
          <p:cNvSpPr txBox="1"/>
          <p:nvPr>
            <p:ph idx="3" type="subTitle"/>
          </p:nvPr>
        </p:nvSpPr>
        <p:spPr>
          <a:xfrm>
            <a:off x="2866999" y="1562795"/>
            <a:ext cx="3402000" cy="86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9"/>
          <p:cNvSpPr txBox="1"/>
          <p:nvPr/>
        </p:nvSpPr>
        <p:spPr>
          <a:xfrm>
            <a:off x="1904700" y="3207250"/>
            <a:ext cx="5334600" cy="6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SemiBold"/>
                <a:ea typeface="Poppins SemiBold"/>
                <a:cs typeface="Poppins SemiBold"/>
                <a:sym typeface="Poppins SemiBold"/>
              </a:rPr>
              <a:t>Credits: </a:t>
            </a:r>
            <a:r>
              <a:rPr lang="en" sz="1200">
                <a:solidFill>
                  <a:schemeClr val="lt1"/>
                </a:solidFill>
                <a:latin typeface="Poppins"/>
                <a:ea typeface="Poppins"/>
                <a:cs typeface="Poppins"/>
                <a:sym typeface="Poppins"/>
              </a:rPr>
              <a:t>This presentation template was created by </a:t>
            </a:r>
            <a:r>
              <a:rPr lang="en" sz="1200">
                <a:solidFill>
                  <a:schemeClr val="lt1"/>
                </a:solidFill>
                <a:uFill>
                  <a:noFill/>
                </a:uFill>
                <a:latin typeface="Poppins SemiBold"/>
                <a:ea typeface="Poppins SemiBold"/>
                <a:cs typeface="Poppins SemiBold"/>
                <a:sym typeface="Poppins SemiBold"/>
                <a:hlinkClick r:id="rId3">
                  <a:extLst>
                    <a:ext uri="{A12FA001-AC4F-418D-AE19-62706E023703}">
                      <ahyp:hlinkClr val="tx"/>
                    </a:ext>
                  </a:extLst>
                </a:hlinkClick>
              </a:rPr>
              <a:t>Slidesgo</a:t>
            </a:r>
            <a:r>
              <a:rPr lang="en" sz="1200">
                <a:solidFill>
                  <a:schemeClr val="lt1"/>
                </a:solidFill>
                <a:latin typeface="Poppins"/>
                <a:ea typeface="Poppins"/>
                <a:cs typeface="Poppins"/>
                <a:sym typeface="Poppins"/>
              </a:rPr>
              <a:t>, including icons by </a:t>
            </a:r>
            <a:r>
              <a:rPr lang="en" sz="1200">
                <a:solidFill>
                  <a:schemeClr val="lt1"/>
                </a:solidFill>
                <a:uFill>
                  <a:noFill/>
                </a:uFill>
                <a:latin typeface="Poppins SemiBold"/>
                <a:ea typeface="Poppins SemiBold"/>
                <a:cs typeface="Poppins SemiBold"/>
                <a:sym typeface="Poppins SemiBold"/>
                <a:hlinkClick r:id="rId4">
                  <a:extLst>
                    <a:ext uri="{A12FA001-AC4F-418D-AE19-62706E023703}">
                      <ahyp:hlinkClr val="tx"/>
                    </a:ext>
                  </a:extLst>
                </a:hlinkClick>
              </a:rPr>
              <a:t>Flaticon</a:t>
            </a:r>
            <a:r>
              <a:rPr lang="en" sz="1200">
                <a:solidFill>
                  <a:schemeClr val="lt1"/>
                </a:solidFill>
                <a:latin typeface="Poppins"/>
                <a:ea typeface="Poppins"/>
                <a:cs typeface="Poppins"/>
                <a:sym typeface="Poppins"/>
              </a:rPr>
              <a:t>, infographics &amp; images by </a:t>
            </a:r>
            <a:r>
              <a:rPr lang="en" sz="1200">
                <a:solidFill>
                  <a:schemeClr val="lt1"/>
                </a:solidFill>
                <a:uFill>
                  <a:noFill/>
                </a:uFill>
                <a:latin typeface="Poppins SemiBold"/>
                <a:ea typeface="Poppins SemiBold"/>
                <a:cs typeface="Poppins SemiBold"/>
                <a:sym typeface="Poppins SemiBold"/>
                <a:hlinkClick r:id="rId5">
                  <a:extLst>
                    <a:ext uri="{A12FA001-AC4F-418D-AE19-62706E023703}">
                      <ahyp:hlinkClr val="tx"/>
                    </a:ext>
                  </a:extLst>
                </a:hlinkClick>
              </a:rPr>
              <a:t>Freepik</a:t>
            </a:r>
            <a:endParaRPr sz="1200">
              <a:solidFill>
                <a:schemeClr val="lt1"/>
              </a:solidFill>
              <a:latin typeface="Poppins"/>
              <a:ea typeface="Poppins"/>
              <a:cs typeface="Poppins"/>
              <a:sym typeface="Poppins"/>
            </a:endParaRPr>
          </a:p>
        </p:txBody>
      </p:sp>
      <p:cxnSp>
        <p:nvCxnSpPr>
          <p:cNvPr id="283" name="Google Shape;283;p2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4">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30"/>
          <p:cNvSpPr/>
          <p:nvPr/>
        </p:nvSpPr>
        <p:spPr>
          <a:xfrm flipH="1" rot="7618588">
            <a:off x="-1147397" y="-1622169"/>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4"/>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4"/>
          <p:cNvSpPr txBox="1"/>
          <p:nvPr>
            <p:ph idx="1" type="body"/>
          </p:nvPr>
        </p:nvSpPr>
        <p:spPr>
          <a:xfrm>
            <a:off x="713075" y="1161000"/>
            <a:ext cx="7717800" cy="3443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1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31" name="Google Shape;31;p4"/>
          <p:cNvSpPr txBox="1"/>
          <p:nvPr>
            <p:ph idx="12" type="sldNum"/>
          </p:nvPr>
        </p:nvSpPr>
        <p:spPr>
          <a:xfrm>
            <a:off x="713075" y="4623852"/>
            <a:ext cx="548700" cy="307500"/>
          </a:xfrm>
          <a:prstGeom prst="rect">
            <a:avLst/>
          </a:prstGeom>
        </p:spPr>
        <p:txBody>
          <a:bodyPr anchorCtr="0" anchor="ctr" bIns="91425" lIns="91425" spcFirstLastPara="1" rIns="91425" wrap="square" tIns="91425">
            <a:noAutofit/>
          </a:bodyPr>
          <a:lstStyle>
            <a:lvl1pPr lvl="0">
              <a:buNone/>
              <a:defRPr b="0"/>
            </a:lvl1pPr>
            <a:lvl2pPr lvl="1">
              <a:buNone/>
              <a:defRPr b="0"/>
            </a:lvl2pPr>
            <a:lvl3pPr lvl="2">
              <a:buNone/>
              <a:defRPr b="0"/>
            </a:lvl3pPr>
            <a:lvl4pPr lvl="3">
              <a:buNone/>
              <a:defRPr b="0"/>
            </a:lvl4pPr>
            <a:lvl5pPr lvl="4">
              <a:buNone/>
              <a:defRPr b="0"/>
            </a:lvl5pPr>
            <a:lvl6pPr lvl="5">
              <a:buNone/>
              <a:defRPr b="0"/>
            </a:lvl6pPr>
            <a:lvl7pPr lvl="6">
              <a:buNone/>
              <a:defRPr b="0"/>
            </a:lvl7pPr>
            <a:lvl8pPr lvl="7">
              <a:buNone/>
              <a:defRPr b="0"/>
            </a:lvl8pPr>
            <a:lvl9pPr lvl="8">
              <a:buNone/>
              <a:defRPr b="0"/>
            </a:lvl9pPr>
          </a:lstStyle>
          <a:p>
            <a:pPr indent="0" lvl="0" marL="0" rtl="0" algn="l">
              <a:spcBef>
                <a:spcPts val="0"/>
              </a:spcBef>
              <a:spcAft>
                <a:spcPts val="0"/>
              </a:spcAft>
              <a:buNone/>
            </a:pPr>
            <a:fld id="{00000000-1234-1234-1234-123412341234}" type="slidenum">
              <a:rPr lang="en"/>
              <a:t>‹#›</a:t>
            </a:fld>
            <a:endParaRPr/>
          </a:p>
        </p:txBody>
      </p:sp>
      <p:sp>
        <p:nvSpPr>
          <p:cNvPr id="32" name="Google Shape;32;p4"/>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 name="Google Shape;33;p4"/>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34" name="Google Shape;34;p4"/>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3">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31"/>
          <p:cNvSpPr/>
          <p:nvPr/>
        </p:nvSpPr>
        <p:spPr>
          <a:xfrm rot="-6962841">
            <a:off x="-1235620" y="3067256"/>
            <a:ext cx="3073690" cy="307369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7" name="Google Shape;37;p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8" name="Google Shape;38;p5"/>
          <p:cNvSpPr txBox="1"/>
          <p:nvPr>
            <p:ph idx="1" type="subTitle"/>
          </p:nvPr>
        </p:nvSpPr>
        <p:spPr>
          <a:xfrm>
            <a:off x="1669367" y="3007297"/>
            <a:ext cx="2286000" cy="11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2" type="subTitle"/>
          </p:nvPr>
        </p:nvSpPr>
        <p:spPr>
          <a:xfrm>
            <a:off x="1669367" y="2557647"/>
            <a:ext cx="2286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 name="Google Shape;40;p5"/>
          <p:cNvSpPr txBox="1"/>
          <p:nvPr>
            <p:ph idx="3" type="subTitle"/>
          </p:nvPr>
        </p:nvSpPr>
        <p:spPr>
          <a:xfrm>
            <a:off x="5186717" y="3007297"/>
            <a:ext cx="2287800" cy="11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idx="4" type="subTitle"/>
          </p:nvPr>
        </p:nvSpPr>
        <p:spPr>
          <a:xfrm>
            <a:off x="5186717" y="2557647"/>
            <a:ext cx="22878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800">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2" name="Google Shape;42;p5"/>
          <p:cNvSpPr txBox="1"/>
          <p:nvPr>
            <p:ph idx="5"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3" name="Google Shape;43;p5"/>
          <p:cNvSpPr txBox="1"/>
          <p:nvPr>
            <p:ph idx="6"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44" name="Google Shape;44;p5"/>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45" name="Google Shape;45;p5"/>
          <p:cNvSpPr/>
          <p:nvPr/>
        </p:nvSpPr>
        <p:spPr>
          <a:xfrm>
            <a:off x="6614275" y="-1106550"/>
            <a:ext cx="1596600" cy="1596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6"/>
          <p:cNvSpPr/>
          <p:nvPr/>
        </p:nvSpPr>
        <p:spPr>
          <a:xfrm rot="-6777793">
            <a:off x="-500388" y="3908257"/>
            <a:ext cx="1936996" cy="1936996"/>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9" name="Google Shape;49;p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50" name="Google Shape;50;p6"/>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51" name="Google Shape;51;p6"/>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2" name="Google Shape;52;p6"/>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7"/>
          <p:cNvSpPr/>
          <p:nvPr/>
        </p:nvSpPr>
        <p:spPr>
          <a:xfrm rot="-1720358">
            <a:off x="-923271" y="-11169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56" name="Google Shape;56;p7"/>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57" name="Google Shape;57;p7"/>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8" name="Google Shape;58;p7"/>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9" name="Google Shape;59;p7"/>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0" name="Google Shape;60;p7"/>
          <p:cNvSpPr txBox="1"/>
          <p:nvPr>
            <p:ph idx="3" type="subTitle"/>
          </p:nvPr>
        </p:nvSpPr>
        <p:spPr>
          <a:xfrm>
            <a:off x="713075" y="1746850"/>
            <a:ext cx="4155300" cy="21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8"/>
          <p:cNvSpPr/>
          <p:nvPr/>
        </p:nvSpPr>
        <p:spPr>
          <a:xfrm flipH="1" rot="2324845">
            <a:off x="4768463" y="-1343820"/>
            <a:ext cx="5393295" cy="5393061"/>
          </a:xfrm>
          <a:prstGeom prst="ellipse">
            <a:avLst/>
          </a:prstGeom>
          <a:gradFill>
            <a:gsLst>
              <a:gs pos="0">
                <a:schemeClr val="accent2">
                  <a:alpha val="20540"/>
                </a:schemeClr>
              </a:gs>
              <a:gs pos="100000">
                <a:srgbClr val="737373">
                  <a:alpha val="0"/>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1388100" y="1019456"/>
            <a:ext cx="6367800" cy="256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 name="Google Shape;64;p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8"/>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6" name="Google Shape;66;p8"/>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cxnSp>
        <p:nvCxnSpPr>
          <p:cNvPr id="67" name="Google Shape;67;p8"/>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9"/>
          <p:cNvSpPr/>
          <p:nvPr/>
        </p:nvSpPr>
        <p:spPr>
          <a:xfrm rot="-7618588">
            <a:off x="4834560" y="-1783655"/>
            <a:ext cx="5322309" cy="5322309"/>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71" name="Google Shape;71;p9"/>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72" name="Google Shape;72;p9"/>
          <p:cNvSpPr txBox="1"/>
          <p:nvPr>
            <p:ph idx="1"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9"/>
          <p:cNvSpPr txBox="1"/>
          <p:nvPr>
            <p:ph idx="2"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4" name="Google Shape;74;p9"/>
          <p:cNvSpPr txBox="1"/>
          <p:nvPr>
            <p:ph type="title"/>
          </p:nvPr>
        </p:nvSpPr>
        <p:spPr>
          <a:xfrm>
            <a:off x="2839350" y="1233242"/>
            <a:ext cx="3465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 name="Google Shape;75;p9"/>
          <p:cNvSpPr txBox="1"/>
          <p:nvPr>
            <p:ph idx="3" type="subTitle"/>
          </p:nvPr>
        </p:nvSpPr>
        <p:spPr>
          <a:xfrm>
            <a:off x="2839350" y="1924342"/>
            <a:ext cx="3465300" cy="144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9"/>
          <p:cNvSpPr/>
          <p:nvPr/>
        </p:nvSpPr>
        <p:spPr>
          <a:xfrm rot="-4596179">
            <a:off x="-1309904" y="2330426"/>
            <a:ext cx="1937010" cy="193701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txBox="1"/>
          <p:nvPr>
            <p:ph idx="1" type="body"/>
          </p:nvPr>
        </p:nvSpPr>
        <p:spPr>
          <a:xfrm>
            <a:off x="713075" y="3924612"/>
            <a:ext cx="7717800" cy="450900"/>
          </a:xfrm>
          <a:prstGeom prst="rect">
            <a:avLst/>
          </a:prstGeom>
          <a:no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3200">
                <a:latin typeface="Poppins SemiBold"/>
                <a:ea typeface="Poppins SemiBold"/>
                <a:cs typeface="Poppins SemiBold"/>
                <a:sym typeface="Poppins SemiBold"/>
              </a:defRPr>
            </a:lvl1pPr>
          </a:lstStyle>
          <a:p/>
        </p:txBody>
      </p:sp>
      <p:sp>
        <p:nvSpPr>
          <p:cNvPr id="79" name="Google Shape;79;p1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cxnSp>
        <p:nvCxnSpPr>
          <p:cNvPr id="80" name="Google Shape;80;p10"/>
          <p:cNvCxnSpPr/>
          <p:nvPr/>
        </p:nvCxnSpPr>
        <p:spPr>
          <a:xfrm>
            <a:off x="711850" y="4610125"/>
            <a:ext cx="7720200" cy="0"/>
          </a:xfrm>
          <a:prstGeom prst="straightConnector1">
            <a:avLst/>
          </a:prstGeom>
          <a:noFill/>
          <a:ln cap="flat" cmpd="sng" w="9525">
            <a:solidFill>
              <a:schemeClr val="lt1"/>
            </a:solidFill>
            <a:prstDash val="solid"/>
            <a:round/>
            <a:headEnd len="med" w="med" type="none"/>
            <a:tailEnd len="med" w="med" type="none"/>
          </a:ln>
        </p:spPr>
      </p:cxnSp>
      <p:sp>
        <p:nvSpPr>
          <p:cNvPr id="81" name="Google Shape;81;p10"/>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2" name="Google Shape;82;p10"/>
          <p:cNvSpPr txBox="1"/>
          <p:nvPr>
            <p:ph idx="3" type="subTitle"/>
          </p:nvPr>
        </p:nvSpPr>
        <p:spPr>
          <a:xfrm>
            <a:off x="7332925" y="4623854"/>
            <a:ext cx="1098000" cy="307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83" name="Google Shape;83;p10"/>
          <p:cNvSpPr/>
          <p:nvPr/>
        </p:nvSpPr>
        <p:spPr>
          <a:xfrm flipH="1" rot="-7139419">
            <a:off x="7295467" y="-947033"/>
            <a:ext cx="3271973" cy="3271973"/>
          </a:xfrm>
          <a:prstGeom prst="ellipse">
            <a:avLst/>
          </a:prstGeom>
          <a:gradFill>
            <a:gsLst>
              <a:gs pos="0">
                <a:srgbClr val="FFFFFF">
                  <a:alpha val="0"/>
                  <a:alpha val="20540"/>
                </a:srgbClr>
              </a:gs>
              <a:gs pos="100000">
                <a:srgbClr val="CC527A">
                  <a:alpha val="205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rot="-1720358">
            <a:off x="-795996" y="-869105"/>
            <a:ext cx="3728393" cy="3728393"/>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rgbClr val="CC527A"/>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075" y="539400"/>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3200"/>
              <a:buFont typeface="Poppins SemiBold"/>
              <a:buNone/>
              <a:defRPr sz="3200">
                <a:solidFill>
                  <a:schemeClr val="lt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713075" y="1279575"/>
            <a:ext cx="7717800" cy="32892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indent="-317500" lvl="1" marL="9144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indent="-317500" lvl="2" marL="13716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indent="-317500" lvl="3" marL="18288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indent="-317500" lvl="4" marL="22860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indent="-317500" lvl="5" marL="27432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indent="-317500" lvl="6" marL="32004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indent="-317500" lvl="7" marL="36576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indent="-317500" lvl="8" marL="4114800">
              <a:lnSpc>
                <a:spcPct val="100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9pPr>
          </a:lstStyle>
          <a:p/>
        </p:txBody>
      </p:sp>
      <p:sp>
        <p:nvSpPr>
          <p:cNvPr id="8" name="Google Shape;8;p1"/>
          <p:cNvSpPr txBox="1"/>
          <p:nvPr>
            <p:ph idx="12" type="sldNum"/>
          </p:nvPr>
        </p:nvSpPr>
        <p:spPr>
          <a:xfrm>
            <a:off x="713075" y="4616554"/>
            <a:ext cx="455700" cy="307500"/>
          </a:xfrm>
          <a:prstGeom prst="rect">
            <a:avLst/>
          </a:prstGeom>
          <a:noFill/>
          <a:ln>
            <a:noFill/>
          </a:ln>
        </p:spPr>
        <p:txBody>
          <a:bodyPr anchorCtr="0" anchor="ctr" bIns="91425" lIns="91425" spcFirstLastPara="1" rIns="91425" wrap="square" tIns="91425">
            <a:noAutofit/>
          </a:bodyPr>
          <a:lstStyle>
            <a:lvl1pPr lvl="0">
              <a:buNone/>
              <a:defRPr sz="1000">
                <a:solidFill>
                  <a:schemeClr val="lt1"/>
                </a:solidFill>
                <a:latin typeface="Poppins"/>
                <a:ea typeface="Poppins"/>
                <a:cs typeface="Poppins"/>
                <a:sym typeface="Poppins"/>
              </a:defRPr>
            </a:lvl1pPr>
            <a:lvl2pPr lvl="1">
              <a:buNone/>
              <a:defRPr sz="1000">
                <a:solidFill>
                  <a:schemeClr val="lt1"/>
                </a:solidFill>
                <a:latin typeface="Poppins"/>
                <a:ea typeface="Poppins"/>
                <a:cs typeface="Poppins"/>
                <a:sym typeface="Poppins"/>
              </a:defRPr>
            </a:lvl2pPr>
            <a:lvl3pPr lvl="2">
              <a:buNone/>
              <a:defRPr sz="1000">
                <a:solidFill>
                  <a:schemeClr val="lt1"/>
                </a:solidFill>
                <a:latin typeface="Poppins"/>
                <a:ea typeface="Poppins"/>
                <a:cs typeface="Poppins"/>
                <a:sym typeface="Poppins"/>
              </a:defRPr>
            </a:lvl3pPr>
            <a:lvl4pPr lvl="3">
              <a:buNone/>
              <a:defRPr sz="1000">
                <a:solidFill>
                  <a:schemeClr val="lt1"/>
                </a:solidFill>
                <a:latin typeface="Poppins"/>
                <a:ea typeface="Poppins"/>
                <a:cs typeface="Poppins"/>
                <a:sym typeface="Poppins"/>
              </a:defRPr>
            </a:lvl4pPr>
            <a:lvl5pPr lvl="4">
              <a:buNone/>
              <a:defRPr sz="1000">
                <a:solidFill>
                  <a:schemeClr val="lt1"/>
                </a:solidFill>
                <a:latin typeface="Poppins"/>
                <a:ea typeface="Poppins"/>
                <a:cs typeface="Poppins"/>
                <a:sym typeface="Poppins"/>
              </a:defRPr>
            </a:lvl5pPr>
            <a:lvl6pPr lvl="5">
              <a:buNone/>
              <a:defRPr sz="1000">
                <a:solidFill>
                  <a:schemeClr val="lt1"/>
                </a:solidFill>
                <a:latin typeface="Poppins"/>
                <a:ea typeface="Poppins"/>
                <a:cs typeface="Poppins"/>
                <a:sym typeface="Poppins"/>
              </a:defRPr>
            </a:lvl6pPr>
            <a:lvl7pPr lvl="6">
              <a:buNone/>
              <a:defRPr sz="1000">
                <a:solidFill>
                  <a:schemeClr val="lt1"/>
                </a:solidFill>
                <a:latin typeface="Poppins"/>
                <a:ea typeface="Poppins"/>
                <a:cs typeface="Poppins"/>
                <a:sym typeface="Poppins"/>
              </a:defRPr>
            </a:lvl7pPr>
            <a:lvl8pPr lvl="7">
              <a:buNone/>
              <a:defRPr sz="1000">
                <a:solidFill>
                  <a:schemeClr val="lt1"/>
                </a:solidFill>
                <a:latin typeface="Poppins"/>
                <a:ea typeface="Poppins"/>
                <a:cs typeface="Poppins"/>
                <a:sym typeface="Poppins"/>
              </a:defRPr>
            </a:lvl8pPr>
            <a:lvl9pPr lvl="8">
              <a:buNone/>
              <a:defRPr sz="1000">
                <a:solidFill>
                  <a:schemeClr val="lt1"/>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github.com/bdugick89/Data-Science-Bootcamp/blob/main/Final_Project_2_Housing_Price_Prediction.ipynb" TargetMode="External"/><Relationship Id="rId4" Type="http://schemas.openxmlformats.org/officeDocument/2006/relationships/hyperlink" Target="https://ddc-datascience.s3.amazonaws.com/Projects/Project.2-Housing/Data/Housing.Data.csv" TargetMode="External"/><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p:nvPr/>
        </p:nvSpPr>
        <p:spPr>
          <a:xfrm>
            <a:off x="2200041" y="3807099"/>
            <a:ext cx="47439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txBox="1"/>
          <p:nvPr>
            <p:ph type="ctrTitle"/>
          </p:nvPr>
        </p:nvSpPr>
        <p:spPr>
          <a:xfrm>
            <a:off x="1275800" y="684026"/>
            <a:ext cx="6468000" cy="28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Project- 2 </a:t>
            </a:r>
            <a:br>
              <a:rPr lang="en" sz="6000"/>
            </a:br>
            <a:r>
              <a:rPr lang="en" sz="6000"/>
              <a:t>House Price Prediction</a:t>
            </a:r>
            <a:endParaRPr sz="4500">
              <a:solidFill>
                <a:schemeClr val="lt1"/>
              </a:solidFill>
            </a:endParaRPr>
          </a:p>
        </p:txBody>
      </p:sp>
      <p:sp>
        <p:nvSpPr>
          <p:cNvPr id="294" name="Google Shape;294;p32"/>
          <p:cNvSpPr txBox="1"/>
          <p:nvPr>
            <p:ph idx="1" type="subTitle"/>
          </p:nvPr>
        </p:nvSpPr>
        <p:spPr>
          <a:xfrm>
            <a:off x="2462291" y="3886449"/>
            <a:ext cx="42132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 </a:t>
            </a:r>
            <a:r>
              <a:rPr lang="en"/>
              <a:t>Regression (Supervised)</a:t>
            </a:r>
            <a:endParaRPr/>
          </a:p>
        </p:txBody>
      </p:sp>
      <p:sp>
        <p:nvSpPr>
          <p:cNvPr id="295" name="Google Shape;295;p32"/>
          <p:cNvSpPr txBox="1"/>
          <p:nvPr>
            <p:ph idx="2" type="subTitle"/>
          </p:nvPr>
        </p:nvSpPr>
        <p:spPr>
          <a:xfrm>
            <a:off x="3331775" y="4623854"/>
            <a:ext cx="24804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Brannon Dugick</a:t>
            </a:r>
            <a:endParaRPr/>
          </a:p>
        </p:txBody>
      </p:sp>
      <p:sp>
        <p:nvSpPr>
          <p:cNvPr id="296" name="Google Shape;296;p32"/>
          <p:cNvSpPr txBox="1"/>
          <p:nvPr>
            <p:ph idx="3" type="subTitle"/>
          </p:nvPr>
        </p:nvSpPr>
        <p:spPr>
          <a:xfrm>
            <a:off x="6893525" y="4623850"/>
            <a:ext cx="15375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March 27 2024</a:t>
            </a:r>
            <a:endParaRPr/>
          </a:p>
        </p:txBody>
      </p:sp>
      <p:sp>
        <p:nvSpPr>
          <p:cNvPr id="297" name="Google Shape;297;p3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p:nvPr/>
        </p:nvSpPr>
        <p:spPr>
          <a:xfrm>
            <a:off x="2224650" y="1004963"/>
            <a:ext cx="46947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713075" y="868182"/>
            <a:ext cx="1169400" cy="116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txBox="1"/>
          <p:nvPr>
            <p:ph type="title"/>
          </p:nvPr>
        </p:nvSpPr>
        <p:spPr>
          <a:xfrm>
            <a:off x="98425" y="163167"/>
            <a:ext cx="7234500" cy="841800"/>
          </a:xfrm>
          <a:prstGeom prst="rect">
            <a:avLst/>
          </a:prstGeom>
        </p:spPr>
        <p:txBody>
          <a:bodyPr anchorCtr="0" anchor="ctr" bIns="91425" lIns="91425" spcFirstLastPara="1" rIns="91425" wrap="square" tIns="91425">
            <a:noAutofit/>
          </a:bodyPr>
          <a:lstStyle/>
          <a:p>
            <a:pPr indent="-254000" lvl="0" marL="342900" rtl="0" algn="l">
              <a:spcBef>
                <a:spcPts val="0"/>
              </a:spcBef>
              <a:spcAft>
                <a:spcPts val="0"/>
              </a:spcAft>
              <a:buClr>
                <a:schemeClr val="lt1"/>
              </a:buClr>
              <a:buSzPts val="2200"/>
              <a:buFont typeface="Poppins"/>
              <a:buAutoNum type="arabicPeriod"/>
            </a:pPr>
            <a:r>
              <a:rPr lang="en" sz="2200">
                <a:latin typeface="Poppins"/>
                <a:ea typeface="Poppins"/>
                <a:cs typeface="Poppins"/>
                <a:sym typeface="Poppins"/>
              </a:rPr>
              <a:t>Results</a:t>
            </a:r>
            <a:endParaRPr/>
          </a:p>
        </p:txBody>
      </p:sp>
      <p:sp>
        <p:nvSpPr>
          <p:cNvPr id="406" name="Google Shape;406;p41"/>
          <p:cNvSpPr txBox="1"/>
          <p:nvPr>
            <p:ph idx="1" type="subTitle"/>
          </p:nvPr>
        </p:nvSpPr>
        <p:spPr>
          <a:xfrm>
            <a:off x="2224650" y="1084313"/>
            <a:ext cx="46164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Regulation with Lasso &amp; Ridge Regression</a:t>
            </a:r>
            <a:endParaRPr/>
          </a:p>
        </p:txBody>
      </p:sp>
      <p:sp>
        <p:nvSpPr>
          <p:cNvPr id="407" name="Google Shape;407;p41"/>
          <p:cNvSpPr txBox="1"/>
          <p:nvPr>
            <p:ph idx="2" type="title"/>
          </p:nvPr>
        </p:nvSpPr>
        <p:spPr>
          <a:xfrm>
            <a:off x="784175" y="1067386"/>
            <a:ext cx="10272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8" name="Google Shape;408;p41"/>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9" name="Google Shape;409;p41"/>
          <p:cNvSpPr txBox="1"/>
          <p:nvPr>
            <p:ph idx="1"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sp>
        <p:nvSpPr>
          <p:cNvPr id="410" name="Google Shape;410;p41"/>
          <p:cNvSpPr/>
          <p:nvPr/>
        </p:nvSpPr>
        <p:spPr>
          <a:xfrm>
            <a:off x="4588150" y="1763193"/>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txBox="1"/>
          <p:nvPr/>
        </p:nvSpPr>
        <p:spPr>
          <a:xfrm>
            <a:off x="5022400" y="1840493"/>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$24K</a:t>
            </a:r>
            <a:endParaRPr sz="4000">
              <a:solidFill>
                <a:schemeClr val="lt1"/>
              </a:solidFill>
              <a:latin typeface="Poppins SemiBold"/>
              <a:ea typeface="Poppins SemiBold"/>
              <a:cs typeface="Poppins SemiBold"/>
              <a:sym typeface="Poppins SemiBold"/>
            </a:endParaRPr>
          </a:p>
        </p:txBody>
      </p:sp>
      <p:sp>
        <p:nvSpPr>
          <p:cNvPr id="412" name="Google Shape;412;p41"/>
          <p:cNvSpPr txBox="1"/>
          <p:nvPr/>
        </p:nvSpPr>
        <p:spPr>
          <a:xfrm>
            <a:off x="5022400" y="2523595"/>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RMSE</a:t>
            </a:r>
            <a:endParaRPr>
              <a:solidFill>
                <a:schemeClr val="lt1"/>
              </a:solidFill>
              <a:latin typeface="Poppins"/>
              <a:ea typeface="Poppins"/>
              <a:cs typeface="Poppins"/>
              <a:sym typeface="Poppins"/>
            </a:endParaRPr>
          </a:p>
        </p:txBody>
      </p:sp>
      <p:sp>
        <p:nvSpPr>
          <p:cNvPr id="413" name="Google Shape;413;p41"/>
          <p:cNvSpPr txBox="1"/>
          <p:nvPr>
            <p:ph idx="4294967295" type="title"/>
          </p:nvPr>
        </p:nvSpPr>
        <p:spPr>
          <a:xfrm>
            <a:off x="5110974" y="3129529"/>
            <a:ext cx="2159700" cy="10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+15%</a:t>
            </a:r>
            <a:endParaRPr sz="5000"/>
          </a:p>
        </p:txBody>
      </p:sp>
      <p:pic>
        <p:nvPicPr>
          <p:cNvPr id="414" name="Google Shape;414;p41"/>
          <p:cNvPicPr preferRelativeResize="0"/>
          <p:nvPr/>
        </p:nvPicPr>
        <p:blipFill>
          <a:blip r:embed="rId3">
            <a:alphaModFix/>
          </a:blip>
          <a:stretch>
            <a:fillRect/>
          </a:stretch>
        </p:blipFill>
        <p:spPr>
          <a:xfrm>
            <a:off x="1077775" y="2037582"/>
            <a:ext cx="3114574" cy="24085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p:nvPr/>
        </p:nvSpPr>
        <p:spPr>
          <a:xfrm>
            <a:off x="4823417" y="1403600"/>
            <a:ext cx="3014400" cy="30030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rot="-5400000">
            <a:off x="-509959" y="1976268"/>
            <a:ext cx="2001600" cy="2001600"/>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1305167" y="1403600"/>
            <a:ext cx="3014400" cy="3003000"/>
          </a:xfrm>
          <a:prstGeom prst="roundRect">
            <a:avLst>
              <a:gd fmla="val 16667"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5916617" y="1623685"/>
            <a:ext cx="828000" cy="828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2398367" y="1623685"/>
            <a:ext cx="828000" cy="82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25" name="Google Shape;425;p42"/>
          <p:cNvSpPr txBox="1"/>
          <p:nvPr>
            <p:ph idx="3" type="subTitle"/>
          </p:nvPr>
        </p:nvSpPr>
        <p:spPr>
          <a:xfrm>
            <a:off x="5186717" y="3007297"/>
            <a:ext cx="2287800" cy="11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Wrangling is King</a:t>
            </a:r>
            <a:endParaRPr/>
          </a:p>
        </p:txBody>
      </p:sp>
      <p:sp>
        <p:nvSpPr>
          <p:cNvPr id="426" name="Google Shape;426;p42"/>
          <p:cNvSpPr txBox="1"/>
          <p:nvPr>
            <p:ph idx="1" type="subTitle"/>
          </p:nvPr>
        </p:nvSpPr>
        <p:spPr>
          <a:xfrm>
            <a:off x="1669367" y="3007297"/>
            <a:ext cx="2286000" cy="11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it all over with </a:t>
            </a:r>
            <a:r>
              <a:rPr lang="en"/>
              <a:t>Categorical</a:t>
            </a:r>
            <a:r>
              <a:rPr lang="en"/>
              <a:t> Data </a:t>
            </a:r>
            <a:endParaRPr/>
          </a:p>
        </p:txBody>
      </p:sp>
      <p:sp>
        <p:nvSpPr>
          <p:cNvPr id="427" name="Google Shape;427;p42"/>
          <p:cNvSpPr txBox="1"/>
          <p:nvPr>
            <p:ph idx="2" type="subTitle"/>
          </p:nvPr>
        </p:nvSpPr>
        <p:spPr>
          <a:xfrm>
            <a:off x="1669367" y="2557647"/>
            <a:ext cx="2286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428" name="Google Shape;428;p42"/>
          <p:cNvSpPr txBox="1"/>
          <p:nvPr>
            <p:ph idx="4" type="subTitle"/>
          </p:nvPr>
        </p:nvSpPr>
        <p:spPr>
          <a:xfrm>
            <a:off x="5186717" y="2557647"/>
            <a:ext cx="2287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Lesson Learned</a:t>
            </a:r>
            <a:endParaRPr/>
          </a:p>
        </p:txBody>
      </p:sp>
      <p:sp>
        <p:nvSpPr>
          <p:cNvPr id="429" name="Google Shape;429;p42"/>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30" name="Google Shape;430;p42"/>
          <p:cNvGrpSpPr/>
          <p:nvPr/>
        </p:nvGrpSpPr>
        <p:grpSpPr>
          <a:xfrm>
            <a:off x="2584525" y="1838015"/>
            <a:ext cx="455682" cy="399351"/>
            <a:chOff x="899850" y="871450"/>
            <a:chExt cx="483175" cy="423400"/>
          </a:xfrm>
        </p:grpSpPr>
        <p:sp>
          <p:nvSpPr>
            <p:cNvPr id="431" name="Google Shape;431;p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 name="Google Shape;433;p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 name="Google Shape;434;p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 name="Google Shape;435;p42"/>
          <p:cNvGrpSpPr/>
          <p:nvPr/>
        </p:nvGrpSpPr>
        <p:grpSpPr>
          <a:xfrm>
            <a:off x="6129453" y="1836521"/>
            <a:ext cx="402328" cy="402345"/>
            <a:chOff x="5049725" y="1435050"/>
            <a:chExt cx="486550" cy="481850"/>
          </a:xfrm>
        </p:grpSpPr>
        <p:sp>
          <p:nvSpPr>
            <p:cNvPr id="436" name="Google Shape;436;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 name="Google Shape;437;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 name="Google Shape;438;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 name="Google Shape;439;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0" name="Google Shape;440;p42"/>
          <p:cNvSpPr txBox="1"/>
          <p:nvPr>
            <p:ph idx="2" type="subTitle"/>
          </p:nvPr>
        </p:nvSpPr>
        <p:spPr>
          <a:xfrm>
            <a:off x="6187400" y="4732050"/>
            <a:ext cx="2287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3"/>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6" name="Google Shape;446;p43"/>
          <p:cNvSpPr txBox="1"/>
          <p:nvPr>
            <p:ph type="title"/>
          </p:nvPr>
        </p:nvSpPr>
        <p:spPr>
          <a:xfrm>
            <a:off x="443535" y="298084"/>
            <a:ext cx="2698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t>
            </a:r>
            <a:endParaRPr/>
          </a:p>
        </p:txBody>
      </p:sp>
      <p:sp>
        <p:nvSpPr>
          <p:cNvPr id="447" name="Google Shape;447;p43"/>
          <p:cNvSpPr txBox="1"/>
          <p:nvPr>
            <p:ph idx="3" type="subTitle"/>
          </p:nvPr>
        </p:nvSpPr>
        <p:spPr>
          <a:xfrm>
            <a:off x="713075" y="1288700"/>
            <a:ext cx="3933000" cy="3179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Predicted House Prices leveraging Supervised Linear Regression Modeling </a:t>
            </a:r>
            <a:endParaRPr/>
          </a:p>
          <a:p>
            <a:pPr indent="-317500" lvl="0" marL="457200" rtl="0" algn="l">
              <a:spcBef>
                <a:spcPts val="0"/>
              </a:spcBef>
              <a:spcAft>
                <a:spcPts val="0"/>
              </a:spcAft>
              <a:buSzPts val="1400"/>
              <a:buChar char="●"/>
            </a:pPr>
            <a:r>
              <a:rPr lang="en"/>
              <a:t>Focused on Numerical data</a:t>
            </a:r>
            <a:endParaRPr/>
          </a:p>
          <a:p>
            <a:pPr indent="-317500" lvl="0" marL="457200" rtl="0" algn="l">
              <a:spcBef>
                <a:spcPts val="0"/>
              </a:spcBef>
              <a:spcAft>
                <a:spcPts val="0"/>
              </a:spcAft>
              <a:buSzPts val="1400"/>
              <a:buChar char="●"/>
            </a:pPr>
            <a:r>
              <a:rPr lang="en"/>
              <a:t>Imputed Nulls and Zeros</a:t>
            </a:r>
            <a:endParaRPr/>
          </a:p>
          <a:p>
            <a:pPr indent="-317500" lvl="0" marL="457200" rtl="0" algn="l">
              <a:spcBef>
                <a:spcPts val="0"/>
              </a:spcBef>
              <a:spcAft>
                <a:spcPts val="0"/>
              </a:spcAft>
              <a:buSzPts val="1400"/>
              <a:buChar char="●"/>
            </a:pPr>
            <a:r>
              <a:rPr lang="en"/>
              <a:t>No difference between scaling </a:t>
            </a:r>
            <a:r>
              <a:rPr lang="en"/>
              <a:t>Methodologies</a:t>
            </a:r>
            <a:r>
              <a:rPr lang="en"/>
              <a:t> </a:t>
            </a:r>
            <a:endParaRPr/>
          </a:p>
          <a:p>
            <a:pPr indent="-317500" lvl="0" marL="457200" rtl="0" algn="l">
              <a:spcBef>
                <a:spcPts val="0"/>
              </a:spcBef>
              <a:spcAft>
                <a:spcPts val="0"/>
              </a:spcAft>
              <a:buSzPts val="1400"/>
              <a:buChar char="●"/>
            </a:pPr>
            <a:r>
              <a:rPr lang="en"/>
              <a:t>Reference point with RMSE and RMSPE</a:t>
            </a:r>
            <a:endParaRPr/>
          </a:p>
          <a:p>
            <a:pPr indent="-317500" lvl="0" marL="457200" rtl="0" algn="l">
              <a:spcBef>
                <a:spcPts val="0"/>
              </a:spcBef>
              <a:spcAft>
                <a:spcPts val="0"/>
              </a:spcAft>
              <a:buSzPts val="1400"/>
              <a:buChar char="●"/>
            </a:pPr>
            <a:r>
              <a:rPr lang="en"/>
              <a:t>Regulation with Lasso and Ridge.</a:t>
            </a:r>
            <a:endParaRPr/>
          </a:p>
        </p:txBody>
      </p:sp>
      <p:pic>
        <p:nvPicPr>
          <p:cNvPr id="448" name="Google Shape;448;p43"/>
          <p:cNvPicPr preferRelativeResize="0"/>
          <p:nvPr/>
        </p:nvPicPr>
        <p:blipFill rotWithShape="1">
          <a:blip r:embed="rId3">
            <a:alphaModFix/>
          </a:blip>
          <a:srcRect b="0" l="17125" r="16649" t="0"/>
          <a:stretch/>
        </p:blipFill>
        <p:spPr>
          <a:xfrm>
            <a:off x="4792952" y="734891"/>
            <a:ext cx="3137700" cy="3135300"/>
          </a:xfrm>
          <a:prstGeom prst="ellipse">
            <a:avLst/>
          </a:prstGeom>
          <a:noFill/>
          <a:ln>
            <a:noFill/>
          </a:ln>
        </p:spPr>
      </p:pic>
      <p:sp>
        <p:nvSpPr>
          <p:cNvPr id="449" name="Google Shape;449;p43"/>
          <p:cNvSpPr/>
          <p:nvPr/>
        </p:nvSpPr>
        <p:spPr>
          <a:xfrm flipH="1" rot="4852303">
            <a:off x="5885366" y="784059"/>
            <a:ext cx="3036961" cy="3036961"/>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5" name="Google Shape;455;p44"/>
          <p:cNvSpPr txBox="1"/>
          <p:nvPr>
            <p:ph type="title"/>
          </p:nvPr>
        </p:nvSpPr>
        <p:spPr>
          <a:xfrm>
            <a:off x="1154210" y="1372984"/>
            <a:ext cx="26982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r>
              <a:rPr lang="en"/>
              <a:t> </a:t>
            </a:r>
            <a:endParaRPr/>
          </a:p>
        </p:txBody>
      </p:sp>
      <p:sp>
        <p:nvSpPr>
          <p:cNvPr id="456" name="Google Shape;456;p44"/>
          <p:cNvSpPr txBox="1"/>
          <p:nvPr>
            <p:ph idx="3" type="subTitle"/>
          </p:nvPr>
        </p:nvSpPr>
        <p:spPr>
          <a:xfrm>
            <a:off x="426400" y="2061825"/>
            <a:ext cx="4208100" cy="11703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Brannon Dugick Git Hub</a:t>
            </a:r>
            <a:endParaRPr/>
          </a:p>
          <a:p>
            <a:pPr indent="-317500" lvl="0" marL="457200" rtl="0" algn="l">
              <a:spcBef>
                <a:spcPts val="0"/>
              </a:spcBef>
              <a:spcAft>
                <a:spcPts val="0"/>
              </a:spcAft>
              <a:buSzPts val="1400"/>
              <a:buChar char="●"/>
            </a:pPr>
            <a:r>
              <a:rPr lang="en" u="sng">
                <a:solidFill>
                  <a:schemeClr val="hlink"/>
                </a:solidFill>
                <a:hlinkClick r:id="rId4"/>
              </a:rPr>
              <a:t>Data Source</a:t>
            </a:r>
            <a:endParaRPr/>
          </a:p>
        </p:txBody>
      </p:sp>
      <p:pic>
        <p:nvPicPr>
          <p:cNvPr id="457" name="Google Shape;457;p44"/>
          <p:cNvPicPr preferRelativeResize="0"/>
          <p:nvPr/>
        </p:nvPicPr>
        <p:blipFill rotWithShape="1">
          <a:blip r:embed="rId5">
            <a:alphaModFix/>
          </a:blip>
          <a:srcRect b="0" l="17125" r="16649" t="0"/>
          <a:stretch/>
        </p:blipFill>
        <p:spPr>
          <a:xfrm>
            <a:off x="4792952" y="734891"/>
            <a:ext cx="3137700" cy="3135300"/>
          </a:xfrm>
          <a:prstGeom prst="ellipse">
            <a:avLst/>
          </a:prstGeom>
          <a:noFill/>
          <a:ln>
            <a:noFill/>
          </a:ln>
        </p:spPr>
      </p:pic>
      <p:sp>
        <p:nvSpPr>
          <p:cNvPr id="458" name="Google Shape;458;p44"/>
          <p:cNvSpPr/>
          <p:nvPr/>
        </p:nvSpPr>
        <p:spPr>
          <a:xfrm flipH="1" rot="4852303">
            <a:off x="5885366" y="784059"/>
            <a:ext cx="3036961" cy="3036961"/>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03" name="Google Shape;303;p33"/>
          <p:cNvSpPr txBox="1"/>
          <p:nvPr>
            <p:ph idx="1" type="body"/>
          </p:nvPr>
        </p:nvSpPr>
        <p:spPr>
          <a:xfrm>
            <a:off x="713075" y="1161000"/>
            <a:ext cx="7717800" cy="3443100"/>
          </a:xfrm>
          <a:prstGeom prst="rect">
            <a:avLst/>
          </a:prstGeom>
        </p:spPr>
        <p:txBody>
          <a:bodyPr anchorCtr="0" anchor="t" bIns="91425" lIns="91425" spcFirstLastPara="1" rIns="91425" wrap="square" tIns="91425">
            <a:noAutofit/>
          </a:bodyPr>
          <a:lstStyle/>
          <a:p>
            <a:pPr indent="-254000" lvl="0" marL="342900" rtl="0" algn="l">
              <a:spcBef>
                <a:spcPts val="0"/>
              </a:spcBef>
              <a:spcAft>
                <a:spcPts val="0"/>
              </a:spcAft>
              <a:buClr>
                <a:schemeClr val="lt1"/>
              </a:buClr>
              <a:buSzPts val="2200"/>
              <a:buAutoNum type="arabicPeriod"/>
            </a:pPr>
            <a:r>
              <a:rPr lang="en" sz="2200"/>
              <a:t>The Use Case </a:t>
            </a:r>
            <a:endParaRPr sz="2200"/>
          </a:p>
          <a:p>
            <a:pPr indent="-254000" lvl="0" marL="342900" rtl="0" algn="l">
              <a:spcBef>
                <a:spcPts val="0"/>
              </a:spcBef>
              <a:spcAft>
                <a:spcPts val="0"/>
              </a:spcAft>
              <a:buClr>
                <a:schemeClr val="lt1"/>
              </a:buClr>
              <a:buSzPts val="2200"/>
              <a:buAutoNum type="arabicPeriod"/>
            </a:pPr>
            <a:r>
              <a:rPr lang="en" sz="2200"/>
              <a:t>About the Data </a:t>
            </a:r>
            <a:endParaRPr sz="2200"/>
          </a:p>
          <a:p>
            <a:pPr indent="-254000" lvl="0" marL="342900" rtl="0" algn="l">
              <a:spcBef>
                <a:spcPts val="0"/>
              </a:spcBef>
              <a:spcAft>
                <a:spcPts val="0"/>
              </a:spcAft>
              <a:buClr>
                <a:schemeClr val="lt1"/>
              </a:buClr>
              <a:buSzPts val="2200"/>
              <a:buAutoNum type="arabicPeriod"/>
            </a:pPr>
            <a:r>
              <a:rPr lang="en" sz="2200"/>
              <a:t>Wrangling </a:t>
            </a:r>
            <a:endParaRPr sz="2200"/>
          </a:p>
          <a:p>
            <a:pPr indent="-254000" lvl="0" marL="342900" rtl="0" algn="l">
              <a:spcBef>
                <a:spcPts val="0"/>
              </a:spcBef>
              <a:spcAft>
                <a:spcPts val="0"/>
              </a:spcAft>
              <a:buClr>
                <a:schemeClr val="lt1"/>
              </a:buClr>
              <a:buSzPts val="2200"/>
              <a:buAutoNum type="arabicPeriod"/>
            </a:pPr>
            <a:r>
              <a:rPr lang="en" sz="2200"/>
              <a:t>What we did </a:t>
            </a:r>
            <a:endParaRPr sz="2200"/>
          </a:p>
          <a:p>
            <a:pPr indent="-254000" lvl="0" marL="342900" rtl="0" algn="l">
              <a:spcBef>
                <a:spcPts val="0"/>
              </a:spcBef>
              <a:spcAft>
                <a:spcPts val="0"/>
              </a:spcAft>
              <a:buClr>
                <a:schemeClr val="lt1"/>
              </a:buClr>
              <a:buSzPts val="2200"/>
              <a:buAutoNum type="arabicPeriod"/>
            </a:pPr>
            <a:r>
              <a:rPr lang="en" sz="2200"/>
              <a:t>Results</a:t>
            </a:r>
            <a:endParaRPr sz="2200"/>
          </a:p>
          <a:p>
            <a:pPr indent="-254000" lvl="0" marL="342900" rtl="0" algn="l">
              <a:spcBef>
                <a:spcPts val="0"/>
              </a:spcBef>
              <a:spcAft>
                <a:spcPts val="0"/>
              </a:spcAft>
              <a:buClr>
                <a:schemeClr val="lt1"/>
              </a:buClr>
              <a:buSzPts val="2200"/>
              <a:buAutoNum type="arabicPeriod"/>
            </a:pPr>
            <a:r>
              <a:rPr lang="en" sz="2200"/>
              <a:t>Next Steps and Modifications</a:t>
            </a:r>
            <a:endParaRPr sz="2200"/>
          </a:p>
          <a:p>
            <a:pPr indent="0" lvl="0" marL="342900" rtl="0" algn="l">
              <a:spcBef>
                <a:spcPts val="1600"/>
              </a:spcBef>
              <a:spcAft>
                <a:spcPts val="1600"/>
              </a:spcAft>
              <a:buNone/>
            </a:pPr>
            <a:r>
              <a:t/>
            </a:r>
            <a:endParaRPr sz="2200"/>
          </a:p>
        </p:txBody>
      </p:sp>
      <p:sp>
        <p:nvSpPr>
          <p:cNvPr id="304" name="Google Shape;304;p33"/>
          <p:cNvSpPr txBox="1"/>
          <p:nvPr>
            <p:ph idx="12" type="sldNum"/>
          </p:nvPr>
        </p:nvSpPr>
        <p:spPr>
          <a:xfrm>
            <a:off x="713075" y="4623852"/>
            <a:ext cx="548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5" name="Google Shape;305;p33"/>
          <p:cNvSpPr txBox="1"/>
          <p:nvPr>
            <p:ph idx="3" type="subTitle"/>
          </p:nvPr>
        </p:nvSpPr>
        <p:spPr>
          <a:xfrm>
            <a:off x="6706975" y="4623850"/>
            <a:ext cx="1723800" cy="30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March 27 2024</a:t>
            </a:r>
            <a:endParaRPr/>
          </a:p>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4"/>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1" name="Google Shape;311;p34"/>
          <p:cNvSpPr txBox="1"/>
          <p:nvPr>
            <p:ph idx="3" type="subTitle"/>
          </p:nvPr>
        </p:nvSpPr>
        <p:spPr>
          <a:xfrm>
            <a:off x="5043425" y="2062975"/>
            <a:ext cx="3600300" cy="19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t>
            </a:r>
            <a:r>
              <a:rPr lang="en"/>
              <a:t>redict house prices based on given features while aiming to reduce prediction errors by identifying a concise set of preferred predictors.</a:t>
            </a:r>
            <a:endParaRPr/>
          </a:p>
          <a:p>
            <a:pPr indent="0" lvl="0" marL="0" rtl="0" algn="l">
              <a:spcBef>
                <a:spcPts val="0"/>
              </a:spcBef>
              <a:spcAft>
                <a:spcPts val="0"/>
              </a:spcAft>
              <a:buNone/>
            </a:pPr>
            <a:r>
              <a:t/>
            </a:r>
            <a:endParaRPr/>
          </a:p>
        </p:txBody>
      </p:sp>
      <p:sp>
        <p:nvSpPr>
          <p:cNvPr id="312" name="Google Shape;312;p34"/>
          <p:cNvSpPr txBox="1"/>
          <p:nvPr>
            <p:ph type="title"/>
          </p:nvPr>
        </p:nvSpPr>
        <p:spPr>
          <a:xfrm>
            <a:off x="5043425" y="541925"/>
            <a:ext cx="3342600" cy="14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 House Prices</a:t>
            </a:r>
            <a:endParaRPr/>
          </a:p>
        </p:txBody>
      </p:sp>
      <p:pic>
        <p:nvPicPr>
          <p:cNvPr id="313" name="Google Shape;313;p34"/>
          <p:cNvPicPr preferRelativeResize="0"/>
          <p:nvPr/>
        </p:nvPicPr>
        <p:blipFill rotWithShape="1">
          <a:blip r:embed="rId3">
            <a:alphaModFix/>
          </a:blip>
          <a:srcRect b="0" l="11577" r="22188" t="0"/>
          <a:stretch/>
        </p:blipFill>
        <p:spPr>
          <a:xfrm>
            <a:off x="940175" y="734590"/>
            <a:ext cx="3138600" cy="3135900"/>
          </a:xfrm>
          <a:prstGeom prst="ellipse">
            <a:avLst/>
          </a:prstGeom>
          <a:noFill/>
          <a:ln>
            <a:noFill/>
          </a:ln>
        </p:spPr>
      </p:pic>
      <p:sp>
        <p:nvSpPr>
          <p:cNvPr id="314" name="Google Shape;314;p34"/>
          <p:cNvSpPr/>
          <p:nvPr/>
        </p:nvSpPr>
        <p:spPr>
          <a:xfrm flipH="1" rot="-4377032">
            <a:off x="-182573" y="740079"/>
            <a:ext cx="3036864" cy="3036864"/>
          </a:xfrm>
          <a:prstGeom prst="ellipse">
            <a:avLst/>
          </a:prstGeom>
          <a:gradFill>
            <a:gsLst>
              <a:gs pos="0">
                <a:schemeClr val="accent2">
                  <a:alpha val="20540"/>
                </a:schemeClr>
              </a:gs>
              <a:gs pos="100000">
                <a:srgbClr val="737373">
                  <a:alpha val="0"/>
                  <a:alpha val="205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txBox="1"/>
          <p:nvPr>
            <p:ph idx="1" type="subTitle"/>
          </p:nvPr>
        </p:nvSpPr>
        <p:spPr>
          <a:xfrm>
            <a:off x="6706975" y="46238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idx="15" type="title"/>
          </p:nvPr>
        </p:nvSpPr>
        <p:spPr>
          <a:xfrm>
            <a:off x="713075"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a:t>
            </a:r>
            <a:endParaRPr/>
          </a:p>
        </p:txBody>
      </p:sp>
      <p:sp>
        <p:nvSpPr>
          <p:cNvPr id="321" name="Google Shape;321;p35"/>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22" name="Google Shape;322;p35"/>
          <p:cNvPicPr preferRelativeResize="0"/>
          <p:nvPr/>
        </p:nvPicPr>
        <p:blipFill>
          <a:blip r:embed="rId3">
            <a:alphaModFix/>
          </a:blip>
          <a:stretch>
            <a:fillRect/>
          </a:stretch>
        </p:blipFill>
        <p:spPr>
          <a:xfrm>
            <a:off x="713075" y="1174275"/>
            <a:ext cx="5309491" cy="3206953"/>
          </a:xfrm>
          <a:prstGeom prst="rect">
            <a:avLst/>
          </a:prstGeom>
          <a:noFill/>
          <a:ln>
            <a:noFill/>
          </a:ln>
        </p:spPr>
      </p:pic>
      <p:sp>
        <p:nvSpPr>
          <p:cNvPr id="323" name="Google Shape;323;p35"/>
          <p:cNvSpPr txBox="1"/>
          <p:nvPr>
            <p:ph idx="16" type="subTitle"/>
          </p:nvPr>
        </p:nvSpPr>
        <p:spPr>
          <a:xfrm>
            <a:off x="6706975" y="46238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pic>
        <p:nvPicPr>
          <p:cNvPr id="324" name="Google Shape;324;p35"/>
          <p:cNvPicPr preferRelativeResize="0"/>
          <p:nvPr/>
        </p:nvPicPr>
        <p:blipFill>
          <a:blip r:embed="rId4">
            <a:alphaModFix/>
          </a:blip>
          <a:stretch>
            <a:fillRect/>
          </a:stretch>
        </p:blipFill>
        <p:spPr>
          <a:xfrm>
            <a:off x="6529325" y="1838875"/>
            <a:ext cx="1835200" cy="129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6"/>
          <p:cNvSpPr txBox="1"/>
          <p:nvPr>
            <p:ph type="title"/>
          </p:nvPr>
        </p:nvSpPr>
        <p:spPr>
          <a:xfrm>
            <a:off x="85475" y="99642"/>
            <a:ext cx="346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Wrangling</a:t>
            </a:r>
            <a:endParaRPr/>
          </a:p>
        </p:txBody>
      </p:sp>
      <p:sp>
        <p:nvSpPr>
          <p:cNvPr id="330" name="Google Shape;330;p36"/>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1" name="Google Shape;331;p36"/>
          <p:cNvSpPr txBox="1"/>
          <p:nvPr>
            <p:ph idx="3"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pic>
        <p:nvPicPr>
          <p:cNvPr id="332" name="Google Shape;332;p36"/>
          <p:cNvPicPr preferRelativeResize="0"/>
          <p:nvPr/>
        </p:nvPicPr>
        <p:blipFill>
          <a:blip r:embed="rId3">
            <a:alphaModFix/>
          </a:blip>
          <a:stretch>
            <a:fillRect/>
          </a:stretch>
        </p:blipFill>
        <p:spPr>
          <a:xfrm>
            <a:off x="203100" y="793759"/>
            <a:ext cx="3465301" cy="3261790"/>
          </a:xfrm>
          <a:prstGeom prst="rect">
            <a:avLst/>
          </a:prstGeom>
          <a:noFill/>
          <a:ln>
            <a:noFill/>
          </a:ln>
        </p:spPr>
      </p:pic>
      <p:pic>
        <p:nvPicPr>
          <p:cNvPr id="333" name="Google Shape;333;p36"/>
          <p:cNvPicPr preferRelativeResize="0"/>
          <p:nvPr/>
        </p:nvPicPr>
        <p:blipFill>
          <a:blip r:embed="rId4">
            <a:alphaModFix/>
          </a:blip>
          <a:stretch>
            <a:fillRect/>
          </a:stretch>
        </p:blipFill>
        <p:spPr>
          <a:xfrm>
            <a:off x="3882976" y="720950"/>
            <a:ext cx="5170798" cy="19729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85475" y="99642"/>
            <a:ext cx="3465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Imputation</a:t>
            </a:r>
            <a:endParaRPr/>
          </a:p>
        </p:txBody>
      </p:sp>
      <p:sp>
        <p:nvSpPr>
          <p:cNvPr id="339" name="Google Shape;339;p37"/>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0" name="Google Shape;340;p37"/>
          <p:cNvSpPr txBox="1"/>
          <p:nvPr>
            <p:ph idx="3"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pic>
        <p:nvPicPr>
          <p:cNvPr id="341" name="Google Shape;341;p37"/>
          <p:cNvPicPr preferRelativeResize="0"/>
          <p:nvPr/>
        </p:nvPicPr>
        <p:blipFill>
          <a:blip r:embed="rId3">
            <a:alphaModFix/>
          </a:blip>
          <a:stretch>
            <a:fillRect/>
          </a:stretch>
        </p:blipFill>
        <p:spPr>
          <a:xfrm>
            <a:off x="4314375" y="1252575"/>
            <a:ext cx="4205226" cy="3131426"/>
          </a:xfrm>
          <a:prstGeom prst="rect">
            <a:avLst/>
          </a:prstGeom>
          <a:noFill/>
          <a:ln>
            <a:noFill/>
          </a:ln>
        </p:spPr>
      </p:pic>
      <p:pic>
        <p:nvPicPr>
          <p:cNvPr id="342" name="Google Shape;342;p37"/>
          <p:cNvPicPr preferRelativeResize="0"/>
          <p:nvPr/>
        </p:nvPicPr>
        <p:blipFill>
          <a:blip r:embed="rId4">
            <a:alphaModFix/>
          </a:blip>
          <a:stretch>
            <a:fillRect/>
          </a:stretch>
        </p:blipFill>
        <p:spPr>
          <a:xfrm>
            <a:off x="179050" y="790426"/>
            <a:ext cx="3871476" cy="2882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p:nvPr/>
        </p:nvSpPr>
        <p:spPr>
          <a:xfrm>
            <a:off x="2224650" y="1004975"/>
            <a:ext cx="58236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713075" y="868182"/>
            <a:ext cx="1169400" cy="116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txBox="1"/>
          <p:nvPr>
            <p:ph type="title"/>
          </p:nvPr>
        </p:nvSpPr>
        <p:spPr>
          <a:xfrm>
            <a:off x="98425" y="163167"/>
            <a:ext cx="723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did </a:t>
            </a:r>
            <a:endParaRPr/>
          </a:p>
        </p:txBody>
      </p:sp>
      <p:sp>
        <p:nvSpPr>
          <p:cNvPr id="350" name="Google Shape;350;p38"/>
          <p:cNvSpPr txBox="1"/>
          <p:nvPr>
            <p:ph idx="1" type="subTitle"/>
          </p:nvPr>
        </p:nvSpPr>
        <p:spPr>
          <a:xfrm>
            <a:off x="2224650" y="1084325"/>
            <a:ext cx="54951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Standard Linear Regression with Robust Scaling</a:t>
            </a:r>
            <a:endParaRPr/>
          </a:p>
        </p:txBody>
      </p:sp>
      <p:sp>
        <p:nvSpPr>
          <p:cNvPr id="351" name="Google Shape;351;p38"/>
          <p:cNvSpPr txBox="1"/>
          <p:nvPr>
            <p:ph idx="2" type="title"/>
          </p:nvPr>
        </p:nvSpPr>
        <p:spPr>
          <a:xfrm>
            <a:off x="784175" y="1067386"/>
            <a:ext cx="10272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52" name="Google Shape;352;p38"/>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3" name="Google Shape;353;p38"/>
          <p:cNvSpPr txBox="1"/>
          <p:nvPr>
            <p:ph idx="1"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pic>
        <p:nvPicPr>
          <p:cNvPr id="354" name="Google Shape;354;p38"/>
          <p:cNvPicPr preferRelativeResize="0"/>
          <p:nvPr/>
        </p:nvPicPr>
        <p:blipFill>
          <a:blip r:embed="rId3">
            <a:alphaModFix/>
          </a:blip>
          <a:stretch>
            <a:fillRect/>
          </a:stretch>
        </p:blipFill>
        <p:spPr>
          <a:xfrm>
            <a:off x="569100" y="2178062"/>
            <a:ext cx="3188025" cy="2297999"/>
          </a:xfrm>
          <a:prstGeom prst="rect">
            <a:avLst/>
          </a:prstGeom>
          <a:noFill/>
          <a:ln>
            <a:noFill/>
          </a:ln>
        </p:spPr>
      </p:pic>
      <p:sp>
        <p:nvSpPr>
          <p:cNvPr id="355" name="Google Shape;355;p38"/>
          <p:cNvSpPr/>
          <p:nvPr/>
        </p:nvSpPr>
        <p:spPr>
          <a:xfrm>
            <a:off x="4588150" y="1763193"/>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txBox="1"/>
          <p:nvPr/>
        </p:nvSpPr>
        <p:spPr>
          <a:xfrm>
            <a:off x="5022400" y="1840493"/>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$35,773</a:t>
            </a:r>
            <a:endParaRPr sz="4000">
              <a:solidFill>
                <a:schemeClr val="lt1"/>
              </a:solidFill>
              <a:latin typeface="Poppins SemiBold"/>
              <a:ea typeface="Poppins SemiBold"/>
              <a:cs typeface="Poppins SemiBold"/>
              <a:sym typeface="Poppins SemiBold"/>
            </a:endParaRPr>
          </a:p>
        </p:txBody>
      </p:sp>
      <p:sp>
        <p:nvSpPr>
          <p:cNvPr id="357" name="Google Shape;357;p38"/>
          <p:cNvSpPr txBox="1"/>
          <p:nvPr/>
        </p:nvSpPr>
        <p:spPr>
          <a:xfrm>
            <a:off x="5022400" y="2523595"/>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RMSE</a:t>
            </a:r>
            <a:endParaRPr>
              <a:solidFill>
                <a:schemeClr val="lt1"/>
              </a:solidFill>
              <a:latin typeface="Poppins"/>
              <a:ea typeface="Poppins"/>
              <a:cs typeface="Poppins"/>
              <a:sym typeface="Poppins"/>
            </a:endParaRPr>
          </a:p>
        </p:txBody>
      </p:sp>
      <p:sp>
        <p:nvSpPr>
          <p:cNvPr id="358" name="Google Shape;358;p38"/>
          <p:cNvSpPr/>
          <p:nvPr/>
        </p:nvSpPr>
        <p:spPr>
          <a:xfrm>
            <a:off x="4669475" y="3201068"/>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txBox="1"/>
          <p:nvPr/>
        </p:nvSpPr>
        <p:spPr>
          <a:xfrm>
            <a:off x="5103725" y="3278368"/>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20%</a:t>
            </a:r>
            <a:endParaRPr sz="4000">
              <a:solidFill>
                <a:schemeClr val="lt1"/>
              </a:solidFill>
              <a:latin typeface="Poppins SemiBold"/>
              <a:ea typeface="Poppins SemiBold"/>
              <a:cs typeface="Poppins SemiBold"/>
              <a:sym typeface="Poppins SemiBold"/>
            </a:endParaRPr>
          </a:p>
        </p:txBody>
      </p:sp>
      <p:sp>
        <p:nvSpPr>
          <p:cNvPr id="360" name="Google Shape;360;p38"/>
          <p:cNvSpPr txBox="1"/>
          <p:nvPr/>
        </p:nvSpPr>
        <p:spPr>
          <a:xfrm>
            <a:off x="5103725" y="3961470"/>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RMSPE</a:t>
            </a:r>
            <a:endParaRPr>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p:nvPr/>
        </p:nvSpPr>
        <p:spPr>
          <a:xfrm>
            <a:off x="2224650" y="1004963"/>
            <a:ext cx="46947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713075" y="868182"/>
            <a:ext cx="1169400" cy="116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txBox="1"/>
          <p:nvPr>
            <p:ph type="title"/>
          </p:nvPr>
        </p:nvSpPr>
        <p:spPr>
          <a:xfrm>
            <a:off x="98425" y="163167"/>
            <a:ext cx="723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did </a:t>
            </a:r>
            <a:endParaRPr/>
          </a:p>
        </p:txBody>
      </p:sp>
      <p:sp>
        <p:nvSpPr>
          <p:cNvPr id="368" name="Google Shape;368;p39"/>
          <p:cNvSpPr txBox="1"/>
          <p:nvPr>
            <p:ph idx="1" type="subTitle"/>
          </p:nvPr>
        </p:nvSpPr>
        <p:spPr>
          <a:xfrm>
            <a:off x="2224650" y="1084313"/>
            <a:ext cx="46164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Same as </a:t>
            </a:r>
            <a:r>
              <a:rPr lang="en"/>
              <a:t>before</a:t>
            </a:r>
            <a:r>
              <a:rPr lang="en"/>
              <a:t> but Standard Scaling</a:t>
            </a:r>
            <a:endParaRPr/>
          </a:p>
        </p:txBody>
      </p:sp>
      <p:sp>
        <p:nvSpPr>
          <p:cNvPr id="369" name="Google Shape;369;p39"/>
          <p:cNvSpPr txBox="1"/>
          <p:nvPr>
            <p:ph idx="2" type="title"/>
          </p:nvPr>
        </p:nvSpPr>
        <p:spPr>
          <a:xfrm>
            <a:off x="784175" y="1067386"/>
            <a:ext cx="10272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70" name="Google Shape;370;p39"/>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1" name="Google Shape;371;p39"/>
          <p:cNvSpPr txBox="1"/>
          <p:nvPr>
            <p:ph idx="1"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sp>
        <p:nvSpPr>
          <p:cNvPr id="372" name="Google Shape;372;p39"/>
          <p:cNvSpPr/>
          <p:nvPr/>
        </p:nvSpPr>
        <p:spPr>
          <a:xfrm>
            <a:off x="4588150" y="1763193"/>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nvSpPr>
        <p:spPr>
          <a:xfrm>
            <a:off x="5022400" y="1840493"/>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$35,773</a:t>
            </a:r>
            <a:endParaRPr sz="4000">
              <a:solidFill>
                <a:schemeClr val="lt1"/>
              </a:solidFill>
              <a:latin typeface="Poppins SemiBold"/>
              <a:ea typeface="Poppins SemiBold"/>
              <a:cs typeface="Poppins SemiBold"/>
              <a:sym typeface="Poppins SemiBold"/>
            </a:endParaRPr>
          </a:p>
        </p:txBody>
      </p:sp>
      <p:sp>
        <p:nvSpPr>
          <p:cNvPr id="374" name="Google Shape;374;p39"/>
          <p:cNvSpPr txBox="1"/>
          <p:nvPr/>
        </p:nvSpPr>
        <p:spPr>
          <a:xfrm>
            <a:off x="5022400" y="2523595"/>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RMSE</a:t>
            </a:r>
            <a:endParaRPr>
              <a:solidFill>
                <a:schemeClr val="lt1"/>
              </a:solidFill>
              <a:latin typeface="Poppins"/>
              <a:ea typeface="Poppins"/>
              <a:cs typeface="Poppins"/>
              <a:sym typeface="Poppins"/>
            </a:endParaRPr>
          </a:p>
        </p:txBody>
      </p:sp>
      <p:sp>
        <p:nvSpPr>
          <p:cNvPr id="375" name="Google Shape;375;p39"/>
          <p:cNvSpPr/>
          <p:nvPr/>
        </p:nvSpPr>
        <p:spPr>
          <a:xfrm>
            <a:off x="4669475" y="3201068"/>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txBox="1"/>
          <p:nvPr/>
        </p:nvSpPr>
        <p:spPr>
          <a:xfrm>
            <a:off x="5103725" y="3278368"/>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20%</a:t>
            </a:r>
            <a:endParaRPr sz="4000">
              <a:solidFill>
                <a:schemeClr val="lt1"/>
              </a:solidFill>
              <a:latin typeface="Poppins SemiBold"/>
              <a:ea typeface="Poppins SemiBold"/>
              <a:cs typeface="Poppins SemiBold"/>
              <a:sym typeface="Poppins SemiBold"/>
            </a:endParaRPr>
          </a:p>
        </p:txBody>
      </p:sp>
      <p:sp>
        <p:nvSpPr>
          <p:cNvPr id="377" name="Google Shape;377;p39"/>
          <p:cNvSpPr txBox="1"/>
          <p:nvPr/>
        </p:nvSpPr>
        <p:spPr>
          <a:xfrm>
            <a:off x="5103725" y="3961470"/>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RMSPE</a:t>
            </a:r>
            <a:endParaRPr>
              <a:solidFill>
                <a:schemeClr val="lt1"/>
              </a:solidFill>
              <a:latin typeface="Poppins"/>
              <a:ea typeface="Poppins"/>
              <a:cs typeface="Poppins"/>
              <a:sym typeface="Poppins"/>
            </a:endParaRPr>
          </a:p>
        </p:txBody>
      </p:sp>
      <p:pic>
        <p:nvPicPr>
          <p:cNvPr id="378" name="Google Shape;378;p39"/>
          <p:cNvPicPr preferRelativeResize="0"/>
          <p:nvPr/>
        </p:nvPicPr>
        <p:blipFill>
          <a:blip r:embed="rId3">
            <a:alphaModFix/>
          </a:blip>
          <a:stretch>
            <a:fillRect/>
          </a:stretch>
        </p:blipFill>
        <p:spPr>
          <a:xfrm>
            <a:off x="713075" y="2012069"/>
            <a:ext cx="3114574" cy="243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p:nvPr/>
        </p:nvSpPr>
        <p:spPr>
          <a:xfrm>
            <a:off x="2224650" y="1004963"/>
            <a:ext cx="4694700" cy="489300"/>
          </a:xfrm>
          <a:prstGeom prst="roundRect">
            <a:avLst>
              <a:gd fmla="val 50000"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713075" y="868182"/>
            <a:ext cx="1169400" cy="116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txBox="1"/>
          <p:nvPr>
            <p:ph type="title"/>
          </p:nvPr>
        </p:nvSpPr>
        <p:spPr>
          <a:xfrm>
            <a:off x="98425" y="163167"/>
            <a:ext cx="723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did </a:t>
            </a:r>
            <a:endParaRPr/>
          </a:p>
        </p:txBody>
      </p:sp>
      <p:sp>
        <p:nvSpPr>
          <p:cNvPr id="386" name="Google Shape;386;p40"/>
          <p:cNvSpPr txBox="1"/>
          <p:nvPr>
            <p:ph idx="1" type="subTitle"/>
          </p:nvPr>
        </p:nvSpPr>
        <p:spPr>
          <a:xfrm>
            <a:off x="2224650" y="1084313"/>
            <a:ext cx="4616400" cy="3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Ok let’s try something different </a:t>
            </a:r>
            <a:endParaRPr/>
          </a:p>
        </p:txBody>
      </p:sp>
      <p:sp>
        <p:nvSpPr>
          <p:cNvPr id="387" name="Google Shape;387;p40"/>
          <p:cNvSpPr txBox="1"/>
          <p:nvPr>
            <p:ph idx="2" type="title"/>
          </p:nvPr>
        </p:nvSpPr>
        <p:spPr>
          <a:xfrm>
            <a:off x="784175" y="1067386"/>
            <a:ext cx="1027200" cy="77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8" name="Google Shape;388;p40"/>
          <p:cNvSpPr txBox="1"/>
          <p:nvPr>
            <p:ph idx="12" type="sldNum"/>
          </p:nvPr>
        </p:nvSpPr>
        <p:spPr>
          <a:xfrm>
            <a:off x="713075" y="4616554"/>
            <a:ext cx="455700" cy="3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9" name="Google Shape;389;p40"/>
          <p:cNvSpPr txBox="1"/>
          <p:nvPr>
            <p:ph idx="1" type="subTitle"/>
          </p:nvPr>
        </p:nvSpPr>
        <p:spPr>
          <a:xfrm>
            <a:off x="6751400" y="4732050"/>
            <a:ext cx="1723800" cy="30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March 27 2024</a:t>
            </a:r>
            <a:endParaRPr/>
          </a:p>
          <a:p>
            <a:pPr indent="0" lvl="0" marL="0" rtl="0" algn="ctr">
              <a:spcBef>
                <a:spcPts val="0"/>
              </a:spcBef>
              <a:spcAft>
                <a:spcPts val="0"/>
              </a:spcAft>
              <a:buNone/>
            </a:pPr>
            <a:r>
              <a:t/>
            </a:r>
            <a:endParaRPr/>
          </a:p>
        </p:txBody>
      </p:sp>
      <p:sp>
        <p:nvSpPr>
          <p:cNvPr id="390" name="Google Shape;390;p40"/>
          <p:cNvSpPr/>
          <p:nvPr/>
        </p:nvSpPr>
        <p:spPr>
          <a:xfrm>
            <a:off x="4588150" y="1763193"/>
            <a:ext cx="36480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txBox="1"/>
          <p:nvPr/>
        </p:nvSpPr>
        <p:spPr>
          <a:xfrm>
            <a:off x="5022400" y="1840493"/>
            <a:ext cx="27795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$28,983</a:t>
            </a:r>
            <a:endParaRPr sz="4000">
              <a:solidFill>
                <a:schemeClr val="lt1"/>
              </a:solidFill>
              <a:latin typeface="Poppins SemiBold"/>
              <a:ea typeface="Poppins SemiBold"/>
              <a:cs typeface="Poppins SemiBold"/>
              <a:sym typeface="Poppins SemiBold"/>
            </a:endParaRPr>
          </a:p>
        </p:txBody>
      </p:sp>
      <p:sp>
        <p:nvSpPr>
          <p:cNvPr id="392" name="Google Shape;392;p40"/>
          <p:cNvSpPr txBox="1"/>
          <p:nvPr/>
        </p:nvSpPr>
        <p:spPr>
          <a:xfrm>
            <a:off x="5022400" y="2523595"/>
            <a:ext cx="27795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RMSE</a:t>
            </a:r>
            <a:endParaRPr>
              <a:solidFill>
                <a:schemeClr val="lt1"/>
              </a:solidFill>
              <a:latin typeface="Poppins"/>
              <a:ea typeface="Poppins"/>
              <a:cs typeface="Poppins"/>
              <a:sym typeface="Poppins"/>
            </a:endParaRPr>
          </a:p>
        </p:txBody>
      </p:sp>
      <p:sp>
        <p:nvSpPr>
          <p:cNvPr id="393" name="Google Shape;393;p40"/>
          <p:cNvSpPr/>
          <p:nvPr/>
        </p:nvSpPr>
        <p:spPr>
          <a:xfrm>
            <a:off x="4669475" y="3201075"/>
            <a:ext cx="1723800" cy="1097400"/>
          </a:xfrm>
          <a:prstGeom prst="roundRect">
            <a:avLst>
              <a:gd fmla="val 16503" name="adj"/>
            </a:avLst>
          </a:prstGeom>
          <a:solidFill>
            <a:srgbClr val="FFFFFF">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txBox="1"/>
          <p:nvPr/>
        </p:nvSpPr>
        <p:spPr>
          <a:xfrm>
            <a:off x="4886675" y="3278375"/>
            <a:ext cx="1169400" cy="6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lt1"/>
                </a:solidFill>
                <a:latin typeface="Poppins SemiBold"/>
                <a:ea typeface="Poppins SemiBold"/>
                <a:cs typeface="Poppins SemiBold"/>
                <a:sym typeface="Poppins SemiBold"/>
              </a:rPr>
              <a:t>17</a:t>
            </a:r>
            <a:r>
              <a:rPr lang="en" sz="4000">
                <a:solidFill>
                  <a:schemeClr val="lt1"/>
                </a:solidFill>
                <a:latin typeface="Poppins SemiBold"/>
                <a:ea typeface="Poppins SemiBold"/>
                <a:cs typeface="Poppins SemiBold"/>
                <a:sym typeface="Poppins SemiBold"/>
              </a:rPr>
              <a:t>%</a:t>
            </a:r>
            <a:endParaRPr sz="4000">
              <a:solidFill>
                <a:schemeClr val="lt1"/>
              </a:solidFill>
              <a:latin typeface="Poppins SemiBold"/>
              <a:ea typeface="Poppins SemiBold"/>
              <a:cs typeface="Poppins SemiBold"/>
              <a:sym typeface="Poppins SemiBold"/>
            </a:endParaRPr>
          </a:p>
        </p:txBody>
      </p:sp>
      <p:sp>
        <p:nvSpPr>
          <p:cNvPr id="395" name="Google Shape;395;p40"/>
          <p:cNvSpPr txBox="1"/>
          <p:nvPr/>
        </p:nvSpPr>
        <p:spPr>
          <a:xfrm>
            <a:off x="4957775" y="3961475"/>
            <a:ext cx="10272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RMSPE</a:t>
            </a:r>
            <a:endParaRPr>
              <a:solidFill>
                <a:schemeClr val="lt1"/>
              </a:solidFill>
              <a:latin typeface="Poppins"/>
              <a:ea typeface="Poppins"/>
              <a:cs typeface="Poppins"/>
              <a:sym typeface="Poppins"/>
            </a:endParaRPr>
          </a:p>
        </p:txBody>
      </p:sp>
      <p:pic>
        <p:nvPicPr>
          <p:cNvPr id="396" name="Google Shape;396;p40"/>
          <p:cNvPicPr preferRelativeResize="0"/>
          <p:nvPr/>
        </p:nvPicPr>
        <p:blipFill>
          <a:blip r:embed="rId3">
            <a:alphaModFix/>
          </a:blip>
          <a:stretch>
            <a:fillRect/>
          </a:stretch>
        </p:blipFill>
        <p:spPr>
          <a:xfrm>
            <a:off x="194725" y="2090382"/>
            <a:ext cx="3035881" cy="2274171"/>
          </a:xfrm>
          <a:prstGeom prst="rect">
            <a:avLst/>
          </a:prstGeom>
          <a:noFill/>
          <a:ln>
            <a:noFill/>
          </a:ln>
        </p:spPr>
      </p:pic>
      <p:pic>
        <p:nvPicPr>
          <p:cNvPr id="397" name="Google Shape;397;p40"/>
          <p:cNvPicPr preferRelativeResize="0"/>
          <p:nvPr/>
        </p:nvPicPr>
        <p:blipFill>
          <a:blip r:embed="rId4">
            <a:alphaModFix/>
          </a:blip>
          <a:stretch>
            <a:fillRect/>
          </a:stretch>
        </p:blipFill>
        <p:spPr>
          <a:xfrm>
            <a:off x="2079723" y="2759425"/>
            <a:ext cx="2355053" cy="1721000"/>
          </a:xfrm>
          <a:prstGeom prst="rect">
            <a:avLst/>
          </a:prstGeom>
          <a:solidFill>
            <a:srgbClr val="FFFFFF">
              <a:alpha val="20540"/>
            </a:srgbClr>
          </a:solidFill>
          <a:ln>
            <a:noFill/>
          </a:ln>
        </p:spPr>
      </p:pic>
      <p:sp>
        <p:nvSpPr>
          <p:cNvPr id="398" name="Google Shape;398;p40"/>
          <p:cNvSpPr txBox="1"/>
          <p:nvPr>
            <p:ph idx="4294967295" type="title"/>
          </p:nvPr>
        </p:nvSpPr>
        <p:spPr>
          <a:xfrm>
            <a:off x="6507978" y="3057888"/>
            <a:ext cx="1590900" cy="7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roduct Vision Pitch Deck by Slidesgo">
  <a:themeElements>
    <a:clrScheme name="Simple Light">
      <a:dk1>
        <a:srgbClr val="373737"/>
      </a:dk1>
      <a:lt1>
        <a:srgbClr val="FFFFFF"/>
      </a:lt1>
      <a:dk2>
        <a:srgbClr val="5B5555"/>
      </a:dk2>
      <a:lt2>
        <a:srgbClr val="A8A7A7"/>
      </a:lt2>
      <a:accent1>
        <a:srgbClr val="E2185B"/>
      </a:accent1>
      <a:accent2>
        <a:srgbClr val="CC527A"/>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